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1" autoAdjust="0"/>
    <p:restoredTop sz="94660"/>
  </p:normalViewPr>
  <p:slideViewPr>
    <p:cSldViewPr>
      <p:cViewPr>
        <p:scale>
          <a:sx n="66" d="100"/>
          <a:sy n="66" d="100"/>
        </p:scale>
        <p:origin x="-2214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EFBC-95A9-4350-9DD2-272553E51AF3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778E-C8BE-45B1-BEC6-D75BD86DEA0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EFBC-95A9-4350-9DD2-272553E51AF3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778E-C8BE-45B1-BEC6-D75BD86DEA0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EFBC-95A9-4350-9DD2-272553E51AF3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778E-C8BE-45B1-BEC6-D75BD86DEA0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EFBC-95A9-4350-9DD2-272553E51AF3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778E-C8BE-45B1-BEC6-D75BD86DEA0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EFBC-95A9-4350-9DD2-272553E51AF3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778E-C8BE-45B1-BEC6-D75BD86DEA0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EFBC-95A9-4350-9DD2-272553E51AF3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778E-C8BE-45B1-BEC6-D75BD86DEA0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EFBC-95A9-4350-9DD2-272553E51AF3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778E-C8BE-45B1-BEC6-D75BD86DEA0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EFBC-95A9-4350-9DD2-272553E51AF3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778E-C8BE-45B1-BEC6-D75BD86DEA0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EFBC-95A9-4350-9DD2-272553E51AF3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778E-C8BE-45B1-BEC6-D75BD86DEA0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EFBC-95A9-4350-9DD2-272553E51AF3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778E-C8BE-45B1-BEC6-D75BD86DEA0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EFBC-95A9-4350-9DD2-272553E51AF3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49778E-C8BE-45B1-BEC6-D75BD86DEA0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42EFBC-95A9-4350-9DD2-272553E51AF3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49778E-C8BE-45B1-BEC6-D75BD86DEA06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07</a:t>
            </a:r>
            <a:r>
              <a:rPr lang="zh-TW" altLang="zh-TW" dirty="0" smtClean="0"/>
              <a:t>中級</a:t>
            </a:r>
            <a:r>
              <a:rPr lang="zh-TW" altLang="zh-TW" dirty="0"/>
              <a:t>希臘文工具書簡介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758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5400" dirty="0">
                <a:ea typeface="新細明體"/>
                <a:cs typeface="Times New Roman"/>
              </a:rPr>
              <a:t>翻譯新約書卷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200" kern="100" dirty="0">
                <a:latin typeface="Calibri"/>
                <a:cs typeface="Times New Roman"/>
              </a:rPr>
              <a:t>讀完本書前七章以後，最好馬上開始翻譯新約的任何一卷</a:t>
            </a:r>
            <a:r>
              <a:rPr lang="zh-TW" altLang="zh-TW" sz="3200" kern="100" dirty="0" smtClean="0">
                <a:latin typeface="Calibri"/>
                <a:cs typeface="Times New Roman"/>
              </a:rPr>
              <a:t>書卷。</a:t>
            </a:r>
            <a:endParaRPr lang="zh-TW" altLang="zh-TW" sz="3200" kern="100" dirty="0">
              <a:latin typeface="Calibri"/>
              <a:cs typeface="Times New Roman"/>
            </a:endParaRPr>
          </a:p>
          <a:p>
            <a:r>
              <a:rPr lang="zh-TW" altLang="zh-TW" sz="3200" kern="100" dirty="0">
                <a:latin typeface="Calibri"/>
                <a:cs typeface="Times New Roman"/>
              </a:rPr>
              <a:t>這個翻譯工作可以取代每天的查經，一魚兩吃。</a:t>
            </a:r>
          </a:p>
          <a:p>
            <a:r>
              <a:rPr lang="zh-TW" altLang="zh-TW" sz="3200" kern="100" dirty="0">
                <a:latin typeface="Calibri"/>
                <a:cs typeface="Times New Roman"/>
              </a:rPr>
              <a:t>新約書卷比較短的書卷，可以很快的完成</a:t>
            </a:r>
            <a:r>
              <a:rPr lang="zh-TW" altLang="zh-TW" sz="3200" kern="100" dirty="0" smtClean="0">
                <a:latin typeface="Calibri"/>
                <a:cs typeface="Times New Roman"/>
              </a:rPr>
              <a:t>翻譯。</a:t>
            </a:r>
            <a:endParaRPr lang="zh-TW" altLang="zh-TW" sz="3200" kern="100" dirty="0">
              <a:latin typeface="Calibri"/>
              <a:cs typeface="Times New Roman"/>
            </a:endParaRPr>
          </a:p>
          <a:p>
            <a:r>
              <a:rPr lang="zh-TW" altLang="zh-TW" sz="3200" kern="100" dirty="0">
                <a:latin typeface="Calibri"/>
                <a:cs typeface="Times New Roman"/>
              </a:rPr>
              <a:t>四福音書比較長，可以充分複習本書所學</a:t>
            </a:r>
            <a:r>
              <a:rPr lang="zh-TW" altLang="zh-TW" sz="3200" kern="100" dirty="0" smtClean="0">
                <a:latin typeface="Calibri"/>
                <a:cs typeface="Times New Roman"/>
              </a:rPr>
              <a:t>。</a:t>
            </a:r>
            <a:endParaRPr lang="zh-TW" altLang="zh-TW" sz="320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309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5400" dirty="0">
                <a:ea typeface="新細明體"/>
                <a:cs typeface="Times New Roman"/>
              </a:rPr>
              <a:t>翻譯新約書卷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200" kern="100" dirty="0" smtClean="0">
                <a:latin typeface="Calibri"/>
                <a:cs typeface="Times New Roman"/>
              </a:rPr>
              <a:t>《約翰福音》是四福音書中最好的練習範本。</a:t>
            </a:r>
            <a:endParaRPr lang="en-US" altLang="zh-TW" sz="3200" kern="100" dirty="0" smtClean="0">
              <a:latin typeface="Calibri"/>
              <a:cs typeface="Times New Roman"/>
            </a:endParaRPr>
          </a:p>
          <a:p>
            <a:r>
              <a:rPr lang="zh-TW" altLang="zh-TW" sz="3200" kern="100" dirty="0" smtClean="0">
                <a:latin typeface="Calibri"/>
                <a:cs typeface="Times New Roman"/>
              </a:rPr>
              <a:t>開始翻譯時，以中文聖經《和合</a:t>
            </a:r>
            <a:r>
              <a:rPr lang="zh-TW" altLang="zh-TW" sz="3200" kern="100" dirty="0" smtClean="0">
                <a:latin typeface="Calibri"/>
                <a:cs typeface="Times New Roman"/>
              </a:rPr>
              <a:t>本</a:t>
            </a:r>
            <a:r>
              <a:rPr lang="zh-TW" altLang="en-US" sz="3200" kern="100" dirty="0" smtClean="0">
                <a:latin typeface="Calibri"/>
                <a:cs typeface="Times New Roman"/>
              </a:rPr>
              <a:t>新標點</a:t>
            </a:r>
            <a:r>
              <a:rPr lang="zh-TW" altLang="zh-TW" sz="3200" kern="100" dirty="0" smtClean="0">
                <a:latin typeface="Calibri"/>
                <a:cs typeface="Times New Roman"/>
              </a:rPr>
              <a:t>》</a:t>
            </a:r>
            <a:r>
              <a:rPr lang="zh-TW" altLang="zh-TW" sz="3200" kern="100" dirty="0" smtClean="0">
                <a:latin typeface="Calibri"/>
                <a:cs typeface="Times New Roman"/>
              </a:rPr>
              <a:t>為主要修改對象。</a:t>
            </a:r>
          </a:p>
          <a:p>
            <a:r>
              <a:rPr lang="zh-TW" altLang="zh-TW" sz="3200" kern="100" dirty="0" smtClean="0">
                <a:latin typeface="Calibri"/>
                <a:cs typeface="Times New Roman"/>
              </a:rPr>
              <a:t>重新翻譯新約不會發掘出《和合</a:t>
            </a:r>
            <a:r>
              <a:rPr lang="zh-TW" altLang="zh-TW" sz="3200" kern="100" dirty="0" smtClean="0">
                <a:latin typeface="Calibri"/>
                <a:cs typeface="Times New Roman"/>
              </a:rPr>
              <a:t>本</a:t>
            </a:r>
            <a:r>
              <a:rPr lang="zh-TW" altLang="en-US" sz="3200" kern="100" dirty="0">
                <a:latin typeface="Calibri"/>
                <a:cs typeface="Times New Roman"/>
              </a:rPr>
              <a:t>新標點</a:t>
            </a:r>
            <a:r>
              <a:rPr lang="zh-TW" altLang="zh-TW" sz="3200" kern="100" dirty="0" smtClean="0">
                <a:latin typeface="Calibri"/>
                <a:cs typeface="Times New Roman"/>
              </a:rPr>
              <a:t>》</a:t>
            </a:r>
            <a:r>
              <a:rPr lang="zh-TW" altLang="zh-TW" sz="3200" kern="100" dirty="0" smtClean="0">
                <a:latin typeface="Calibri"/>
                <a:cs typeface="Times New Roman"/>
              </a:rPr>
              <a:t>的重大缺失</a:t>
            </a:r>
            <a:r>
              <a:rPr lang="zh-TW" altLang="en-US" sz="3200" kern="100" dirty="0" smtClean="0">
                <a:latin typeface="Calibri"/>
                <a:cs typeface="Times New Roman"/>
              </a:rPr>
              <a:t>。</a:t>
            </a:r>
            <a:endParaRPr lang="en-US" altLang="zh-TW" sz="3200" kern="100" dirty="0" smtClean="0">
              <a:latin typeface="Calibri"/>
              <a:cs typeface="Times New Roman"/>
            </a:endParaRPr>
          </a:p>
          <a:p>
            <a:r>
              <a:rPr lang="zh-TW" altLang="zh-TW" sz="3200" dirty="0" smtClean="0">
                <a:cs typeface="Times New Roman"/>
              </a:rPr>
              <a:t>參考一本該書卷的詳細註釋書</a:t>
            </a:r>
            <a:r>
              <a:rPr lang="zh-TW" altLang="en-US" sz="3200" dirty="0" smtClean="0">
                <a:cs typeface="Times New Roman"/>
              </a:rPr>
              <a:t>。</a:t>
            </a:r>
            <a:endParaRPr lang="en-US" altLang="zh-TW" sz="3200" dirty="0" smtClean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939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5400" dirty="0">
                <a:ea typeface="新細明體"/>
                <a:cs typeface="Times New Roman"/>
              </a:rPr>
              <a:t>使用希臘文中級文法書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sz="2800" kern="100" dirty="0" smtClean="0">
                <a:latin typeface="Calibri"/>
                <a:cs typeface="Times New Roman"/>
              </a:rPr>
              <a:t>我們</a:t>
            </a:r>
            <a:r>
              <a:rPr lang="zh-TW" altLang="zh-TW" sz="2800" kern="100" dirty="0">
                <a:latin typeface="Calibri"/>
                <a:cs typeface="Times New Roman"/>
              </a:rPr>
              <a:t>會一邊翻譯，一邊查詢我們所需要的文法</a:t>
            </a:r>
            <a:r>
              <a:rPr lang="zh-TW" altLang="zh-TW" sz="2800" kern="100" dirty="0" smtClean="0">
                <a:latin typeface="Calibri"/>
                <a:cs typeface="Times New Roman"/>
              </a:rPr>
              <a:t>規則。</a:t>
            </a:r>
            <a:endParaRPr lang="zh-TW" altLang="zh-TW" sz="2800" kern="100" dirty="0">
              <a:latin typeface="Calibri"/>
              <a:cs typeface="Times New Roman"/>
            </a:endParaRPr>
          </a:p>
          <a:p>
            <a:r>
              <a:rPr lang="zh-TW" altLang="zh-TW" sz="2800" kern="100" dirty="0">
                <a:latin typeface="Calibri"/>
                <a:cs typeface="Times New Roman"/>
              </a:rPr>
              <a:t>《中級希臘文文法》（華勒斯，</a:t>
            </a:r>
            <a:r>
              <a:rPr lang="en-US" altLang="zh-TW" sz="2800" kern="100" dirty="0" smtClean="0">
                <a:latin typeface="Calibri"/>
                <a:cs typeface="Times New Roman"/>
              </a:rPr>
              <a:t>2011</a:t>
            </a:r>
            <a:r>
              <a:rPr lang="zh-TW" altLang="en-US" sz="2800" kern="100" dirty="0" smtClean="0">
                <a:latin typeface="Calibri"/>
                <a:cs typeface="Times New Roman"/>
              </a:rPr>
              <a:t>）、</a:t>
            </a:r>
            <a:r>
              <a:rPr lang="en-US" altLang="zh-TW" sz="2800" i="1" kern="100" dirty="0" smtClean="0">
                <a:latin typeface="Times New Roman"/>
                <a:cs typeface="Times New Roman"/>
              </a:rPr>
              <a:t>Greek </a:t>
            </a:r>
            <a:r>
              <a:rPr lang="en-US" altLang="zh-TW" sz="2800" i="1" kern="100" dirty="0">
                <a:latin typeface="Times New Roman"/>
                <a:cs typeface="Times New Roman"/>
              </a:rPr>
              <a:t>Grammar Beyond the Basics</a:t>
            </a:r>
            <a:r>
              <a:rPr lang="en-US" altLang="zh-TW" sz="2800" kern="100" dirty="0">
                <a:latin typeface="Calibri"/>
                <a:cs typeface="Times New Roman"/>
              </a:rPr>
              <a:t> (Wallace 1996</a:t>
            </a:r>
            <a:r>
              <a:rPr lang="en-US" altLang="zh-TW" sz="2800" kern="100" dirty="0" smtClean="0">
                <a:latin typeface="Calibri"/>
                <a:cs typeface="Times New Roman"/>
              </a:rPr>
              <a:t>)</a:t>
            </a:r>
            <a:r>
              <a:rPr lang="zh-TW" altLang="en-US" sz="2800" kern="100" dirty="0" smtClean="0">
                <a:latin typeface="Calibri"/>
                <a:cs typeface="Times New Roman"/>
              </a:rPr>
              <a:t>、</a:t>
            </a:r>
            <a:r>
              <a:rPr lang="zh-TW" altLang="zh-TW" sz="2800" kern="100" dirty="0" smtClean="0">
                <a:latin typeface="Calibri"/>
                <a:cs typeface="Times New Roman"/>
              </a:rPr>
              <a:t> </a:t>
            </a:r>
            <a:r>
              <a:rPr lang="en-US" altLang="zh-TW" sz="2800" i="1" kern="100" dirty="0" smtClean="0">
                <a:latin typeface="Times New Roman"/>
                <a:cs typeface="Times New Roman"/>
              </a:rPr>
              <a:t>The </a:t>
            </a:r>
            <a:r>
              <a:rPr lang="en-US" altLang="zh-TW" sz="2800" i="1" kern="100" dirty="0">
                <a:latin typeface="Times New Roman"/>
                <a:cs typeface="Times New Roman"/>
              </a:rPr>
              <a:t>Basics of New Testament Syntax</a:t>
            </a:r>
            <a:r>
              <a:rPr lang="en-US" altLang="zh-TW" sz="2800" kern="100" dirty="0">
                <a:latin typeface="Calibri"/>
                <a:cs typeface="Times New Roman"/>
              </a:rPr>
              <a:t> (Wallace 2000)</a:t>
            </a:r>
            <a:r>
              <a:rPr lang="zh-TW" altLang="zh-TW" sz="2800" kern="100" dirty="0" smtClean="0">
                <a:latin typeface="Calibri"/>
                <a:cs typeface="Times New Roman"/>
              </a:rPr>
              <a:t>。</a:t>
            </a:r>
            <a:endParaRPr lang="zh-TW" altLang="zh-TW" sz="2800" kern="100" dirty="0">
              <a:latin typeface="Calibri"/>
              <a:cs typeface="Times New Roman"/>
            </a:endParaRPr>
          </a:p>
          <a:p>
            <a:r>
              <a:rPr lang="zh-TW" altLang="en-US" sz="2800" kern="100" dirty="0" smtClean="0">
                <a:latin typeface="Calibri"/>
                <a:cs typeface="Times New Roman"/>
              </a:rPr>
              <a:t>小心</a:t>
            </a:r>
            <a:r>
              <a:rPr lang="zh-TW" altLang="zh-TW" sz="2800" kern="100" dirty="0" smtClean="0">
                <a:latin typeface="Calibri"/>
                <a:cs typeface="Times New Roman"/>
              </a:rPr>
              <a:t>《</a:t>
            </a:r>
            <a:r>
              <a:rPr lang="zh-TW" altLang="zh-TW" sz="2800" kern="100" dirty="0">
                <a:latin typeface="Calibri"/>
                <a:cs typeface="Times New Roman"/>
              </a:rPr>
              <a:t>中級希臘文文法</a:t>
            </a:r>
            <a:r>
              <a:rPr lang="zh-TW" altLang="zh-TW" sz="2800" kern="100" dirty="0" smtClean="0">
                <a:latin typeface="Calibri"/>
                <a:cs typeface="Times New Roman"/>
              </a:rPr>
              <a:t>》</a:t>
            </a:r>
            <a:r>
              <a:rPr lang="zh-TW" altLang="en-US" sz="2800" kern="100" dirty="0" smtClean="0">
                <a:latin typeface="Calibri"/>
                <a:cs typeface="Times New Roman"/>
              </a:rPr>
              <a:t>英翻中的大量錯誤，尤其是例句不顧英文修正建議而沿用和合本翻譯。</a:t>
            </a:r>
            <a:endParaRPr lang="en-US" altLang="zh-TW" sz="2800" kern="100" dirty="0" smtClean="0">
              <a:latin typeface="Calibri"/>
              <a:cs typeface="Times New Roman"/>
            </a:endParaRPr>
          </a:p>
          <a:p>
            <a:r>
              <a:rPr lang="zh-TW" altLang="zh-TW" sz="2800" kern="100" dirty="0" smtClean="0">
                <a:latin typeface="Calibri"/>
                <a:cs typeface="Times New Roman"/>
              </a:rPr>
              <a:t>比較</a:t>
            </a:r>
            <a:r>
              <a:rPr lang="zh-TW" altLang="zh-TW" sz="2800" kern="100" dirty="0">
                <a:latin typeface="Calibri"/>
                <a:cs typeface="Times New Roman"/>
              </a:rPr>
              <a:t>有效率的讀法，是根據教科書最後的「經文索引」，只查閱與該卷書某一特定</a:t>
            </a:r>
            <a:r>
              <a:rPr lang="zh-TW" altLang="zh-TW" sz="2800" kern="100" dirty="0" smtClean="0">
                <a:latin typeface="Calibri"/>
                <a:cs typeface="Times New Roman"/>
              </a:rPr>
              <a:t>經文相關</a:t>
            </a:r>
            <a:r>
              <a:rPr lang="zh-TW" altLang="zh-TW" sz="2800" kern="100" dirty="0">
                <a:latin typeface="Calibri"/>
                <a:cs typeface="Times New Roman"/>
              </a:rPr>
              <a:t>的文法規則</a:t>
            </a:r>
            <a:r>
              <a:rPr lang="zh-TW" altLang="zh-TW" sz="2800" kern="100" dirty="0" smtClean="0">
                <a:latin typeface="Calibri"/>
                <a:cs typeface="Times New Roman"/>
              </a:rPr>
              <a:t>。</a:t>
            </a:r>
            <a:endParaRPr lang="zh-TW" altLang="zh-TW" sz="280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106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5400" dirty="0">
                <a:ea typeface="新細明體"/>
                <a:cs typeface="Times New Roman"/>
              </a:rPr>
              <a:t>使用希臘文中級文法書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800" kern="100" dirty="0" smtClean="0">
                <a:latin typeface="Calibri"/>
                <a:cs typeface="Times New Roman"/>
              </a:rPr>
              <a:t>隨著</a:t>
            </a:r>
            <a:r>
              <a:rPr lang="zh-TW" altLang="zh-TW" sz="2800" kern="100" dirty="0">
                <a:latin typeface="Calibri"/>
                <a:cs typeface="Times New Roman"/>
              </a:rPr>
              <a:t>對於《中級希臘文文法》更深入的閱讀以及個人靈性的增長，我們每一次重新用原文查經的時候，都一定會發現前一次的翻譯，還有不足、瑕疵、或是不一致的地方</a:t>
            </a:r>
            <a:r>
              <a:rPr lang="zh-TW" altLang="zh-TW" sz="2800" kern="100" dirty="0" smtClean="0">
                <a:latin typeface="Calibri"/>
                <a:cs typeface="Times New Roman"/>
              </a:rPr>
              <a:t>。</a:t>
            </a:r>
            <a:endParaRPr lang="en-US" altLang="zh-TW" sz="2800" kern="100" dirty="0" smtClean="0">
              <a:latin typeface="Calibri"/>
              <a:cs typeface="Times New Roman"/>
            </a:endParaRPr>
          </a:p>
          <a:p>
            <a:r>
              <a:rPr lang="zh-TW" altLang="zh-TW" sz="2800" kern="100" dirty="0" smtClean="0">
                <a:latin typeface="Calibri"/>
                <a:cs typeface="Times New Roman"/>
              </a:rPr>
              <a:t>除了</a:t>
            </a:r>
            <a:r>
              <a:rPr lang="zh-TW" altLang="zh-TW" sz="2800" kern="100" dirty="0">
                <a:latin typeface="Calibri"/>
                <a:cs typeface="Times New Roman"/>
              </a:rPr>
              <a:t>註釋，還可以加上詮釋</a:t>
            </a:r>
            <a:r>
              <a:rPr lang="zh-TW" altLang="zh-TW" sz="2800" kern="100" dirty="0" smtClean="0">
                <a:latin typeface="Calibri"/>
                <a:cs typeface="Times New Roman"/>
              </a:rPr>
              <a:t>。</a:t>
            </a:r>
            <a:endParaRPr lang="en-US" altLang="zh-TW" sz="2800" kern="100" dirty="0" smtClean="0">
              <a:latin typeface="Calibri"/>
              <a:cs typeface="Times New Roman"/>
            </a:endParaRPr>
          </a:p>
          <a:p>
            <a:r>
              <a:rPr lang="zh-TW" altLang="zh-TW" sz="2800" dirty="0" smtClean="0">
                <a:latin typeface="Calibri"/>
                <a:cs typeface="Times New Roman"/>
              </a:rPr>
              <a:t>願</a:t>
            </a:r>
            <a:r>
              <a:rPr lang="zh-TW" altLang="zh-TW" sz="2800" dirty="0">
                <a:latin typeface="Calibri"/>
                <a:cs typeface="Times New Roman"/>
              </a:rPr>
              <a:t>神的能力、耶穌的愛心、以及聖靈的喜樂，與我們同在，享受翻譯希臘文聖經的奧秘與快樂。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2596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334</Words>
  <Application>Microsoft Office PowerPoint</Application>
  <PresentationFormat>如螢幕大小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流線</vt:lpstr>
      <vt:lpstr>07中級希臘文工具書簡介</vt:lpstr>
      <vt:lpstr>翻譯新約書卷</vt:lpstr>
      <vt:lpstr>翻譯新約書卷</vt:lpstr>
      <vt:lpstr>使用希臘文中級文法書</vt:lpstr>
      <vt:lpstr>使用希臘文中級文法書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07中級希臘文工具書簡介</dc:title>
  <dc:creator>user</dc:creator>
  <cp:lastModifiedBy>user</cp:lastModifiedBy>
  <cp:revision>5</cp:revision>
  <dcterms:created xsi:type="dcterms:W3CDTF">2014-09-30T09:46:47Z</dcterms:created>
  <dcterms:modified xsi:type="dcterms:W3CDTF">2014-11-05T07:32:48Z</dcterms:modified>
</cp:coreProperties>
</file>