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6"/>
  </p:handoutMasterIdLst>
  <p:sldIdLst>
    <p:sldId id="256" r:id="rId3"/>
    <p:sldId id="257" r:id="rId4"/>
    <p:sldId id="259" r:id="rId5"/>
    <p:sldId id="266" r:id="rId6"/>
    <p:sldId id="263" r:id="rId7"/>
    <p:sldId id="267" r:id="rId8"/>
    <p:sldId id="260" r:id="rId9"/>
    <p:sldId id="264" r:id="rId10"/>
    <p:sldId id="258" r:id="rId11"/>
    <p:sldId id="265" r:id="rId12"/>
    <p:sldId id="261" r:id="rId13"/>
    <p:sldId id="268" r:id="rId14"/>
    <p:sldId id="262" r:id="rId15"/>
  </p:sldIdLst>
  <p:sldSz cx="9144000" cy="6858000" type="screen4x3"/>
  <p:notesSz cx="9945688" cy="68119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1" autoAdjust="0"/>
    <p:restoredTop sz="94660"/>
  </p:normalViewPr>
  <p:slideViewPr>
    <p:cSldViewPr>
      <p:cViewPr>
        <p:scale>
          <a:sx n="66" d="100"/>
          <a:sy n="66" d="100"/>
        </p:scale>
        <p:origin x="-221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B2FE3-A76C-45FD-B910-9284717F9BA3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3588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30A7B-F2C1-4236-A607-ACF05E940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801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84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7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13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93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13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8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3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7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0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8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4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14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DEE852-6AF8-496A-8DF3-6698C0A639EF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9C480-18A0-4399-A20F-B6523A801FF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06</a:t>
            </a:r>
            <a:r>
              <a:rPr lang="zh-TW" altLang="en-US" dirty="0" smtClean="0"/>
              <a:t>分詞與不定詞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57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不定詞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2800" kern="100" dirty="0" smtClean="0">
                <a:latin typeface="Calibri"/>
                <a:cs typeface="Arial"/>
              </a:rPr>
              <a:t>不定</a:t>
            </a:r>
            <a:r>
              <a:rPr lang="zh-TW" altLang="zh-TW" sz="2800" kern="100" dirty="0">
                <a:latin typeface="Calibri"/>
                <a:cs typeface="Arial"/>
              </a:rPr>
              <a:t>詞有三種</a:t>
            </a:r>
            <a:r>
              <a:rPr lang="zh-TW" altLang="zh-TW" sz="2800" kern="100" dirty="0">
                <a:solidFill>
                  <a:srgbClr val="FF0000"/>
                </a:solidFill>
                <a:latin typeface="Calibri"/>
                <a:cs typeface="Arial"/>
              </a:rPr>
              <a:t>時態</a:t>
            </a:r>
            <a:r>
              <a:rPr lang="zh-TW" altLang="zh-TW" sz="2800" kern="100" dirty="0">
                <a:latin typeface="Calibri"/>
                <a:cs typeface="Arial"/>
              </a:rPr>
              <a:t>：現在、過去、完成。都沒有時間的意思，只有觀點。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這些字的後面一定接著不定詞：</a:t>
            </a:r>
            <a:r>
              <a:rPr lang="en-US" altLang="zh-TW" sz="3200" kern="100" dirty="0" err="1">
                <a:latin typeface="Bwgrkl"/>
                <a:cs typeface="Arial"/>
              </a:rPr>
              <a:t>dei</a:t>
            </a:r>
            <a:r>
              <a:rPr lang="en-US" altLang="zh-TW" sz="3200" kern="100" dirty="0">
                <a:latin typeface="Bwgrkl"/>
                <a:cs typeface="Arial"/>
              </a:rPr>
              <a:t>/</a:t>
            </a:r>
            <a:r>
              <a:rPr lang="zh-TW" altLang="zh-TW" sz="2800" kern="100" dirty="0">
                <a:latin typeface="Bwgrkl"/>
                <a:cs typeface="Arial"/>
              </a:rPr>
              <a:t>（</a:t>
            </a:r>
            <a:r>
              <a:rPr lang="zh-TW" altLang="zh-TW" sz="2800" kern="100" dirty="0" smtClean="0">
                <a:latin typeface="Bwgrkl"/>
                <a:cs typeface="Arial"/>
              </a:rPr>
              <a:t>必須</a:t>
            </a:r>
            <a:r>
              <a:rPr lang="zh-TW" altLang="en-US" sz="2800" kern="100" dirty="0" smtClean="0">
                <a:latin typeface="Bwgrkl"/>
                <a:cs typeface="Arial"/>
              </a:rPr>
              <a:t>；約</a:t>
            </a:r>
            <a:r>
              <a:rPr lang="en-US" altLang="zh-TW" sz="2800" kern="100" dirty="0" smtClean="0">
                <a:latin typeface="Bwgrkl"/>
                <a:cs typeface="Arial"/>
              </a:rPr>
              <a:t>3</a:t>
            </a:r>
            <a:r>
              <a:rPr lang="zh-TW" altLang="en-US" sz="2800" kern="100" dirty="0" smtClean="0">
                <a:latin typeface="Bwgrkl"/>
                <a:cs typeface="Arial"/>
              </a:rPr>
              <a:t>：</a:t>
            </a:r>
            <a:r>
              <a:rPr lang="en-US" altLang="zh-TW" sz="2800" kern="100" dirty="0" smtClean="0">
                <a:latin typeface="Bwgrkl"/>
                <a:cs typeface="Arial"/>
              </a:rPr>
              <a:t>7</a:t>
            </a:r>
            <a:r>
              <a:rPr lang="zh-TW" altLang="zh-TW" sz="2800" kern="100" dirty="0" smtClean="0">
                <a:latin typeface="Bwgrkl"/>
                <a:cs typeface="Arial"/>
              </a:rPr>
              <a:t>）</a:t>
            </a:r>
            <a:r>
              <a:rPr lang="en-US" altLang="zh-TW" sz="3200" kern="100" dirty="0" smtClean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e;xestin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（合法</a:t>
            </a:r>
            <a:r>
              <a:rPr lang="zh-TW" altLang="zh-TW" sz="2800" kern="100" dirty="0" smtClean="0">
                <a:latin typeface="Bwgrkl"/>
                <a:cs typeface="Arial"/>
              </a:rPr>
              <a:t>地）</a:t>
            </a:r>
            <a:r>
              <a:rPr lang="en-US" altLang="zh-TW" sz="3200" kern="100" dirty="0" smtClean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me,llw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</a:t>
            </a:r>
            <a:r>
              <a:rPr lang="zh-TW" altLang="zh-TW" sz="2800" kern="100" dirty="0" smtClean="0">
                <a:latin typeface="Bwgrkl"/>
                <a:cs typeface="Arial"/>
              </a:rPr>
              <a:t>將要</a:t>
            </a:r>
            <a:r>
              <a:rPr lang="zh-TW" altLang="en-US" sz="2800" kern="100" dirty="0" smtClean="0">
                <a:latin typeface="Bwgrkl"/>
                <a:cs typeface="Arial"/>
              </a:rPr>
              <a:t>；約</a:t>
            </a:r>
            <a:r>
              <a:rPr lang="en-US" altLang="zh-TW" sz="2800" kern="100" dirty="0" smtClean="0">
                <a:latin typeface="Bwgrkl"/>
                <a:cs typeface="Arial"/>
              </a:rPr>
              <a:t>4</a:t>
            </a:r>
            <a:r>
              <a:rPr lang="zh-TW" altLang="en-US" sz="2800" kern="100" dirty="0" smtClean="0">
                <a:latin typeface="Bwgrkl"/>
                <a:cs typeface="Arial"/>
              </a:rPr>
              <a:t>：</a:t>
            </a:r>
            <a:r>
              <a:rPr lang="en-US" altLang="zh-TW" sz="2800" kern="100" dirty="0" smtClean="0">
                <a:latin typeface="Bwgrkl"/>
                <a:cs typeface="Arial"/>
              </a:rPr>
              <a:t>47</a:t>
            </a:r>
            <a:r>
              <a:rPr lang="zh-TW" altLang="zh-TW" sz="2800" kern="100" dirty="0" smtClean="0">
                <a:latin typeface="Bwgrkl"/>
                <a:cs typeface="Arial"/>
              </a:rPr>
              <a:t>）</a:t>
            </a:r>
            <a:r>
              <a:rPr lang="en-US" altLang="zh-TW" sz="3200" kern="100" dirty="0" smtClean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du,namai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</a:t>
            </a:r>
            <a:r>
              <a:rPr lang="zh-TW" altLang="zh-TW" sz="2800" kern="100" dirty="0" smtClean="0">
                <a:latin typeface="Bwgrkl"/>
                <a:cs typeface="Arial"/>
              </a:rPr>
              <a:t>能夠</a:t>
            </a:r>
            <a:r>
              <a:rPr lang="zh-TW" altLang="en-US" sz="2800" kern="100" dirty="0" smtClean="0">
                <a:latin typeface="Bwgrkl"/>
                <a:cs typeface="Arial"/>
              </a:rPr>
              <a:t>；約</a:t>
            </a:r>
            <a:r>
              <a:rPr lang="en-US" altLang="zh-TW" sz="2800" kern="100" dirty="0" smtClean="0">
                <a:latin typeface="Bwgrkl"/>
                <a:cs typeface="Arial"/>
              </a:rPr>
              <a:t>1</a:t>
            </a:r>
            <a:r>
              <a:rPr lang="zh-TW" altLang="en-US" sz="2800" kern="100" dirty="0" smtClean="0">
                <a:latin typeface="Bwgrkl"/>
                <a:cs typeface="Arial"/>
              </a:rPr>
              <a:t>：</a:t>
            </a:r>
            <a:r>
              <a:rPr lang="en-US" altLang="zh-TW" sz="2800" kern="100" dirty="0" smtClean="0">
                <a:latin typeface="Bwgrkl"/>
                <a:cs typeface="Arial"/>
              </a:rPr>
              <a:t>46</a:t>
            </a:r>
            <a:r>
              <a:rPr lang="zh-TW" altLang="zh-TW" sz="2800" kern="100" dirty="0" smtClean="0">
                <a:latin typeface="Bwgrkl"/>
                <a:cs typeface="Arial"/>
              </a:rPr>
              <a:t>）</a:t>
            </a:r>
            <a:r>
              <a:rPr lang="en-US" altLang="zh-TW" sz="3200" kern="100" dirty="0" smtClean="0">
                <a:latin typeface="Bwgrkl"/>
                <a:cs typeface="Arial"/>
              </a:rPr>
              <a:t>  </a:t>
            </a:r>
            <a:r>
              <a:rPr lang="en-US" altLang="zh-TW" sz="3200" kern="100" dirty="0" err="1" smtClean="0">
                <a:latin typeface="Bwgrkl"/>
                <a:cs typeface="Arial"/>
              </a:rPr>
              <a:t>a;rcw</a:t>
            </a:r>
            <a:r>
              <a:rPr lang="zh-TW" altLang="zh-TW" sz="2800" kern="100" dirty="0" smtClean="0">
                <a:latin typeface="Bwgrkl"/>
                <a:cs typeface="Arial"/>
              </a:rPr>
              <a:t>（開始</a:t>
            </a:r>
            <a:r>
              <a:rPr lang="zh-TW" altLang="en-US" sz="2800" kern="100" dirty="0" smtClean="0">
                <a:latin typeface="Bwgrkl"/>
                <a:cs typeface="Arial"/>
              </a:rPr>
              <a:t>；徒</a:t>
            </a:r>
            <a:r>
              <a:rPr lang="en-US" altLang="zh-TW" sz="2800" kern="100" dirty="0" smtClean="0">
                <a:latin typeface="Bwgrkl"/>
                <a:cs typeface="Arial"/>
              </a:rPr>
              <a:t>2</a:t>
            </a:r>
            <a:r>
              <a:rPr lang="zh-TW" altLang="en-US" sz="2800" kern="100" dirty="0" smtClean="0">
                <a:latin typeface="Bwgrkl"/>
                <a:cs typeface="Arial"/>
              </a:rPr>
              <a:t>：</a:t>
            </a:r>
            <a:r>
              <a:rPr lang="en-US" altLang="zh-TW" sz="2800" kern="100" dirty="0" smtClean="0">
                <a:latin typeface="Bwgrkl"/>
                <a:cs typeface="Arial"/>
              </a:rPr>
              <a:t>4</a:t>
            </a:r>
            <a:r>
              <a:rPr lang="zh-TW" altLang="zh-TW" sz="2800" kern="100" dirty="0" smtClean="0">
                <a:latin typeface="Bwgrkl"/>
                <a:cs typeface="Arial"/>
              </a:rPr>
              <a:t>）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>
                <a:latin typeface="Bwgrkl"/>
                <a:cs typeface="Arial"/>
              </a:rPr>
              <a:t>這些介系詞的後面接著不定詞時，有時要調整這些介系詞的原來意思：</a:t>
            </a:r>
            <a:r>
              <a:rPr lang="en-US" altLang="zh-TW" sz="3200" kern="100" dirty="0" err="1">
                <a:latin typeface="Bwgrkl"/>
                <a:cs typeface="Arial"/>
              </a:rPr>
              <a:t>dia</a:t>
            </a:r>
            <a:r>
              <a:rPr lang="en-US" altLang="zh-TW" sz="3200" kern="100" dirty="0">
                <a:latin typeface="Bwgrkl"/>
                <a:cs typeface="Arial"/>
              </a:rPr>
              <a:t>, </a:t>
            </a:r>
            <a:r>
              <a:rPr lang="zh-TW" altLang="zh-TW" sz="2800" kern="100" dirty="0">
                <a:latin typeface="Bwgrkl"/>
                <a:cs typeface="Arial"/>
              </a:rPr>
              <a:t>（因為）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>
                <a:latin typeface="Bwgrkl"/>
                <a:cs typeface="Arial"/>
              </a:rPr>
              <a:t>eivj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（為了要）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>
                <a:latin typeface="Bwgrkl"/>
                <a:cs typeface="Arial"/>
              </a:rPr>
              <a:t>pro,j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（為了要）</a:t>
            </a:r>
            <a:r>
              <a:rPr lang="en-US" altLang="zh-TW" sz="28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>
                <a:latin typeface="Bwgrkl"/>
                <a:cs typeface="Arial"/>
              </a:rPr>
              <a:t>pro, </a:t>
            </a:r>
            <a:r>
              <a:rPr lang="zh-TW" altLang="zh-TW" sz="2800" kern="100" dirty="0">
                <a:latin typeface="Bwgrkl"/>
                <a:cs typeface="Arial"/>
              </a:rPr>
              <a:t>（之前）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>
                <a:latin typeface="Bwgrkl"/>
                <a:cs typeface="Arial"/>
              </a:rPr>
              <a:t>evn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（正在）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r>
              <a:rPr lang="en-US" altLang="zh-TW" sz="3200" kern="100" dirty="0">
                <a:latin typeface="Bwgrkl"/>
                <a:cs typeface="Arial"/>
              </a:rPr>
              <a:t>meta,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（之後）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r>
              <a:rPr lang="en-US" altLang="zh-TW" sz="3200" kern="100" dirty="0">
                <a:latin typeface="Bwgrkl"/>
                <a:cs typeface="Arial"/>
              </a:rPr>
              <a:t> w[</a:t>
            </a:r>
            <a:r>
              <a:rPr lang="en-US" altLang="zh-TW" sz="3200" kern="100" dirty="0" err="1">
                <a:latin typeface="Bwgrkl"/>
                <a:cs typeface="Arial"/>
              </a:rPr>
              <a:t>ste</a:t>
            </a:r>
            <a:r>
              <a:rPr lang="zh-TW" altLang="zh-TW" sz="2800" kern="100" dirty="0">
                <a:latin typeface="Bwgrkl"/>
                <a:cs typeface="Arial"/>
              </a:rPr>
              <a:t>（為了要）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dirty="0">
                <a:latin typeface="Bwgrkl"/>
                <a:cs typeface="Arial"/>
              </a:rPr>
              <a:t>不定詞自己也可以有「為了要」的意思。</a:t>
            </a:r>
            <a:endParaRPr lang="zh-TW" altLang="zh-TW" kern="100" dirty="0"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20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74182"/>
              </p:ext>
            </p:extLst>
          </p:nvPr>
        </p:nvGraphicFramePr>
        <p:xfrm>
          <a:off x="395535" y="2276871"/>
          <a:ext cx="8424936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2807976"/>
                <a:gridCol w="2807976"/>
                <a:gridCol w="2808984"/>
              </a:tblGrid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avnabai,nw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51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avrciereu,j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32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dexio,j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18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10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du,o</a:t>
                      </a:r>
                      <a:r>
                        <a:rPr lang="zh-TW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35</a:t>
                      </a:r>
                      <a:r>
                        <a:rPr lang="zh-TW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e[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teroj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19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37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euvaggeli,zw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（啟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10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qewre,w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23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`</a:t>
                      </a:r>
                      <a:r>
                        <a:rPr lang="en-US" sz="2800" kern="100" dirty="0" err="1" smtClean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Ieroso,luma</a:t>
                      </a:r>
                      <a:r>
                        <a:rPr lang="zh-TW" sz="1800" kern="100" dirty="0" smtClean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約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19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ka,qhmai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14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katabai,nw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51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parakale,w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（徒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41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pei,qw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（約一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19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trei/j 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6</a:t>
                      </a:r>
                      <a:r>
                        <a:rPr lang="zh-TW" sz="2800" kern="100">
                          <a:solidFill>
                            <a:srgbClr val="000000"/>
                          </a:solidFill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2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cs typeface="Arial"/>
              </a:rPr>
              <a:t>avspa,zomai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grammateu,j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e;fh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i`ero,n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kra,zw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auvci</a:t>
            </a:r>
            <a:r>
              <a:rPr lang="en-US" altLang="zh-TW" sz="3600" kern="100" dirty="0">
                <a:latin typeface="Bwgrkl"/>
                <a:cs typeface="Arial"/>
              </a:rPr>
              <a:t>,  </a:t>
            </a:r>
            <a:r>
              <a:rPr lang="en-US" altLang="zh-TW" sz="3600" kern="100" dirty="0" err="1">
                <a:latin typeface="Bwgrkl"/>
                <a:cs typeface="Arial"/>
              </a:rPr>
              <a:t>paidi,on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stei,rw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endParaRPr lang="zh-TW" altLang="zh-TW" sz="36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600" kern="100" dirty="0" err="1">
                <a:latin typeface="Bwgrkl"/>
                <a:cs typeface="Arial"/>
              </a:rPr>
              <a:t>de,comai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doke,w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evsqi,w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pe,mpw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 smtClean="0">
                <a:latin typeface="Bwgrkl"/>
                <a:cs typeface="Arial"/>
              </a:rPr>
              <a:t>fe,rw</a:t>
            </a:r>
            <a:r>
              <a:rPr lang="zh-TW" altLang="en-US" sz="3600" kern="100" dirty="0" smtClean="0">
                <a:latin typeface="Bwgrkl"/>
                <a:cs typeface="Arial"/>
              </a:rPr>
              <a:t> </a:t>
            </a:r>
            <a:r>
              <a:rPr lang="en-US" altLang="zh-TW" sz="3600" kern="100" dirty="0" err="1" smtClean="0">
                <a:latin typeface="Bwgrkl"/>
                <a:cs typeface="Arial"/>
              </a:rPr>
              <a:t>mhde</a:t>
            </a:r>
            <a:r>
              <a:rPr lang="en-US" altLang="zh-TW" sz="3600" kern="100" dirty="0">
                <a:latin typeface="Bwgrkl"/>
                <a:cs typeface="Arial"/>
              </a:rPr>
              <a:t>,  </a:t>
            </a:r>
            <a:r>
              <a:rPr lang="en-US" altLang="zh-TW" sz="3600" kern="100" dirty="0" err="1" smtClean="0">
                <a:latin typeface="Bwgrkl"/>
                <a:cs typeface="Arial"/>
              </a:rPr>
              <a:t>presbu,teroj</a:t>
            </a:r>
            <a:endParaRPr lang="zh-TW" altLang="zh-TW" sz="36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cs typeface="Arial"/>
              </a:rPr>
              <a:t>aivte,w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>
                <a:latin typeface="Bwgrkl"/>
                <a:cs typeface="Arial"/>
              </a:rPr>
              <a:t>ma/</a:t>
            </a:r>
            <a:r>
              <a:rPr lang="en-US" altLang="zh-TW" sz="3600" kern="100" dirty="0" err="1">
                <a:latin typeface="Bwgrkl"/>
                <a:cs typeface="Arial"/>
              </a:rPr>
              <a:t>llon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marture,w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 smtClean="0">
                <a:latin typeface="Bwgrkl"/>
                <a:cs typeface="Arial"/>
              </a:rPr>
              <a:t>li,qoj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toiou</a:t>
            </a:r>
            <a:r>
              <a:rPr lang="en-US" altLang="zh-TW" sz="3600" kern="100" dirty="0">
                <a:latin typeface="Bwgrkl"/>
                <a:cs typeface="Arial"/>
              </a:rPr>
              <a:t>/</a:t>
            </a:r>
            <a:r>
              <a:rPr lang="en-US" altLang="zh-TW" sz="3600" kern="100" dirty="0" err="1">
                <a:latin typeface="Bwgrkl"/>
                <a:cs typeface="Arial"/>
              </a:rPr>
              <a:t>toj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endParaRPr lang="zh-TW" altLang="zh-TW" sz="36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600" kern="100" dirty="0" err="1">
                <a:latin typeface="Bwgrkl"/>
                <a:cs typeface="Arial"/>
              </a:rPr>
              <a:t>di,kaioj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me,llw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 smtClean="0">
                <a:latin typeface="Bwgrkl"/>
                <a:cs typeface="Arial"/>
              </a:rPr>
              <a:t>avpo,llumi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avpolu,w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ei;te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endParaRPr lang="zh-TW" altLang="zh-TW" sz="36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600" kern="100" dirty="0" err="1">
                <a:latin typeface="Bwgrkl"/>
                <a:cs typeface="Arial"/>
              </a:rPr>
              <a:t>di,dwmi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e;qnoj</a:t>
            </a:r>
            <a:r>
              <a:rPr lang="en-US" altLang="zh-TW" sz="3600" kern="100" dirty="0">
                <a:latin typeface="Bwgrkl"/>
                <a:cs typeface="Arial"/>
              </a:rPr>
              <a:t> </a:t>
            </a:r>
            <a:r>
              <a:rPr lang="zh-TW" altLang="zh-TW" sz="3600" kern="100" dirty="0">
                <a:latin typeface="Bwgrkl"/>
                <a:cs typeface="Arial"/>
              </a:rPr>
              <a:t>（民族，不是邦國）</a:t>
            </a:r>
            <a:r>
              <a:rPr lang="en-US" altLang="zh-TW" sz="3600" kern="100" dirty="0">
                <a:latin typeface="Bwgrkl"/>
                <a:cs typeface="Arial"/>
              </a:rPr>
              <a:t> </a:t>
            </a:r>
            <a:r>
              <a:rPr lang="en-US" altLang="zh-TW" sz="3600" kern="100" dirty="0" err="1">
                <a:latin typeface="Bwgrkl"/>
                <a:cs typeface="Arial"/>
              </a:rPr>
              <a:t>loipo,j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 smtClean="0">
                <a:latin typeface="Bwgrkl"/>
                <a:cs typeface="Arial"/>
              </a:rPr>
              <a:t>Mwu?shj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paradi,dwmi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pi,ptw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 smtClean="0">
                <a:latin typeface="Bwgrkl"/>
                <a:cs typeface="Arial"/>
              </a:rPr>
              <a:t>u`pa,rcw</a:t>
            </a:r>
            <a:endParaRPr lang="zh-TW" altLang="zh-TW" sz="36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600" kern="100" dirty="0" err="1">
                <a:latin typeface="Bwgrkl"/>
                <a:cs typeface="Arial"/>
              </a:rPr>
              <a:t>avni,sthmi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avnoi,gw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avfi,hmi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dei,knumi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i;dioj</a:t>
            </a:r>
            <a:endParaRPr lang="zh-TW" altLang="zh-TW" sz="3600" kern="100" dirty="0">
              <a:latin typeface="Calibri"/>
              <a:cs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683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 smtClean="0">
                <a:cs typeface="Times New Roman"/>
              </a:rPr>
              <a:t>分詞</a:t>
            </a:r>
            <a:r>
              <a:rPr lang="zh-TW" altLang="en-US" kern="100" dirty="0" smtClean="0">
                <a:cs typeface="Times New Roman"/>
              </a:rPr>
              <a:t>的注意事項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 smtClean="0">
                <a:cs typeface="Times New Roman"/>
              </a:rPr>
              <a:t>是</a:t>
            </a:r>
            <a:r>
              <a:rPr lang="zh-TW" altLang="zh-TW" kern="100" dirty="0">
                <a:cs typeface="Times New Roman"/>
              </a:rPr>
              <a:t>由動詞變化而來，功用大致像英文的動名詞。</a:t>
            </a:r>
          </a:p>
          <a:p>
            <a:r>
              <a:rPr lang="zh-TW" altLang="zh-TW" kern="100" dirty="0">
                <a:cs typeface="Times New Roman"/>
              </a:rPr>
              <a:t>分詞可以作為</a:t>
            </a:r>
            <a:r>
              <a:rPr lang="zh-TW" altLang="zh-TW" kern="100" dirty="0" smtClean="0">
                <a:solidFill>
                  <a:srgbClr val="FF0000"/>
                </a:solidFill>
                <a:cs typeface="Times New Roman"/>
              </a:rPr>
              <a:t>動詞</a:t>
            </a:r>
            <a:r>
              <a:rPr lang="en-US" altLang="zh-TW" kern="100" dirty="0" smtClean="0">
                <a:cs typeface="Times New Roman"/>
              </a:rPr>
              <a:t> </a:t>
            </a:r>
            <a:r>
              <a:rPr lang="zh-TW" altLang="zh-TW" kern="100" dirty="0" smtClean="0">
                <a:cs typeface="Times New Roman"/>
              </a:rPr>
              <a:t>、</a:t>
            </a:r>
            <a:r>
              <a:rPr lang="zh-TW" altLang="zh-TW" kern="100" dirty="0" smtClean="0">
                <a:solidFill>
                  <a:srgbClr val="FF0000"/>
                </a:solidFill>
                <a:cs typeface="Times New Roman"/>
              </a:rPr>
              <a:t>名詞</a:t>
            </a:r>
            <a:r>
              <a:rPr lang="zh-TW" altLang="zh-TW" kern="100" dirty="0" smtClean="0">
                <a:cs typeface="Times New Roman"/>
              </a:rPr>
              <a:t>和</a:t>
            </a:r>
            <a:r>
              <a:rPr lang="zh-TW" altLang="zh-TW" kern="100" dirty="0" smtClean="0">
                <a:solidFill>
                  <a:srgbClr val="FF0000"/>
                </a:solidFill>
                <a:cs typeface="Times New Roman"/>
              </a:rPr>
              <a:t>形容詞</a:t>
            </a:r>
            <a:r>
              <a:rPr lang="zh-TW" altLang="zh-TW" kern="100" dirty="0" smtClean="0">
                <a:cs typeface="Times New Roman"/>
              </a:rPr>
              <a:t>。</a:t>
            </a:r>
            <a:endParaRPr lang="zh-TW" altLang="zh-TW" kern="100" dirty="0">
              <a:cs typeface="Times New Roman"/>
            </a:endParaRPr>
          </a:p>
          <a:p>
            <a:r>
              <a:rPr lang="zh-TW" altLang="zh-TW" kern="100" dirty="0">
                <a:cs typeface="Times New Roman"/>
              </a:rPr>
              <a:t>分詞作為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動詞</a:t>
            </a:r>
            <a:r>
              <a:rPr lang="zh-TW" altLang="zh-TW" kern="100" dirty="0">
                <a:cs typeface="Times New Roman"/>
              </a:rPr>
              <a:t>時，有時態（現在、過去、完成）和語態（主動、關身、被動）。</a:t>
            </a:r>
          </a:p>
          <a:p>
            <a:r>
              <a:rPr lang="zh-TW" altLang="zh-TW" dirty="0">
                <a:cs typeface="Times New Roman"/>
              </a:rPr>
              <a:t>分詞</a:t>
            </a:r>
            <a:r>
              <a:rPr lang="zh-TW" altLang="zh-TW" dirty="0" smtClean="0">
                <a:cs typeface="Times New Roman"/>
              </a:rPr>
              <a:t>作為</a:t>
            </a:r>
            <a:r>
              <a:rPr lang="zh-TW" altLang="zh-TW" dirty="0" smtClean="0">
                <a:solidFill>
                  <a:srgbClr val="FF0000"/>
                </a:solidFill>
                <a:cs typeface="Times New Roman"/>
              </a:rPr>
              <a:t>名詞</a:t>
            </a:r>
            <a:r>
              <a:rPr lang="zh-TW" altLang="zh-TW" dirty="0" smtClean="0">
                <a:cs typeface="Times New Roman"/>
              </a:rPr>
              <a:t>和</a:t>
            </a:r>
            <a:r>
              <a:rPr lang="zh-TW" altLang="zh-TW" dirty="0">
                <a:solidFill>
                  <a:srgbClr val="FF0000"/>
                </a:solidFill>
                <a:cs typeface="Times New Roman"/>
              </a:rPr>
              <a:t>形容詞</a:t>
            </a:r>
            <a:r>
              <a:rPr lang="zh-TW" altLang="zh-TW" dirty="0" smtClean="0">
                <a:cs typeface="Times New Roman"/>
              </a:rPr>
              <a:t>時</a:t>
            </a:r>
            <a:r>
              <a:rPr lang="zh-TW" altLang="zh-TW" dirty="0">
                <a:cs typeface="Times New Roman"/>
              </a:rPr>
              <a:t>，其格、數、性與所形容的名詞一致</a:t>
            </a:r>
            <a:r>
              <a:rPr lang="zh-TW" altLang="zh-TW" dirty="0" smtClean="0">
                <a:cs typeface="Times New Roman"/>
              </a:rPr>
              <a:t>。</a:t>
            </a:r>
            <a:endParaRPr lang="en-US" altLang="zh-TW" dirty="0" smtClean="0">
              <a:cs typeface="Times New Roman"/>
            </a:endParaRPr>
          </a:p>
          <a:p>
            <a:r>
              <a:rPr lang="zh-TW" altLang="en-US" dirty="0">
                <a:cs typeface="Times New Roman"/>
              </a:rPr>
              <a:t>翻譯時就</a:t>
            </a:r>
            <a:r>
              <a:rPr lang="zh-TW" altLang="en-US" dirty="0" smtClean="0">
                <a:cs typeface="Times New Roman"/>
              </a:rPr>
              <a:t>根據個別詞性</a:t>
            </a:r>
            <a:r>
              <a:rPr lang="zh-TW" altLang="en-US" dirty="0">
                <a:cs typeface="Times New Roman"/>
              </a:rPr>
              <a:t>規則來</a:t>
            </a:r>
            <a:r>
              <a:rPr lang="zh-TW" altLang="en-US" dirty="0" smtClean="0">
                <a:cs typeface="Times New Roman"/>
              </a:rPr>
              <a:t>翻譯。</a:t>
            </a:r>
            <a:endParaRPr lang="en-US" altLang="zh-TW" dirty="0" smtClean="0">
              <a:cs typeface="Times New Roman"/>
            </a:endParaRPr>
          </a:p>
          <a:p>
            <a:r>
              <a:rPr lang="zh-TW" altLang="en-US" dirty="0" smtClean="0"/>
              <a:t>不要</a:t>
            </a:r>
            <a:r>
              <a:rPr lang="zh-TW" altLang="en-US" dirty="0"/>
              <a:t>理會分詞</a:t>
            </a:r>
            <a:r>
              <a:rPr lang="zh-TW" altLang="en-US" dirty="0" smtClean="0"/>
              <a:t>各種文法拼字</a:t>
            </a:r>
            <a:r>
              <a:rPr lang="zh-TW" altLang="en-US" dirty="0"/>
              <a:t>的變化。</a:t>
            </a:r>
          </a:p>
        </p:txBody>
      </p:sp>
    </p:spTree>
    <p:extLst>
      <p:ext uri="{BB962C8B-B14F-4D97-AF65-F5344CB8AC3E}">
        <p14:creationId xmlns:p14="http://schemas.microsoft.com/office/powerpoint/2010/main" val="174247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分詞作為動詞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5040560"/>
          </a:xfrm>
        </p:spPr>
        <p:txBody>
          <a:bodyPr>
            <a:noAutofit/>
          </a:bodyPr>
          <a:lstStyle/>
          <a:p>
            <a:r>
              <a:rPr lang="zh-TW" altLang="zh-TW" sz="2800" dirty="0">
                <a:latin typeface="Calibri"/>
                <a:cs typeface="Arial"/>
              </a:rPr>
              <a:t>「釋放」的字典形是</a:t>
            </a:r>
            <a:r>
              <a:rPr lang="en-US" altLang="zh-TW" sz="2800" dirty="0" err="1">
                <a:latin typeface="Bwgrkl"/>
                <a:cs typeface="Arial"/>
              </a:rPr>
              <a:t>lu,w</a:t>
            </a:r>
            <a:r>
              <a:rPr lang="zh-TW" altLang="zh-TW" sz="2800" dirty="0">
                <a:latin typeface="Calibri"/>
                <a:cs typeface="Arial"/>
              </a:rPr>
              <a:t>。分詞是</a:t>
            </a:r>
            <a:r>
              <a:rPr lang="en-US" altLang="zh-TW" sz="2800" dirty="0" err="1">
                <a:latin typeface="Bwgrkl"/>
                <a:cs typeface="Arial"/>
              </a:rPr>
              <a:t>lu,ontej</a:t>
            </a:r>
            <a:r>
              <a:rPr lang="zh-TW" altLang="zh-TW" sz="2800" dirty="0" smtClean="0">
                <a:latin typeface="Calibri"/>
                <a:cs typeface="Arial"/>
              </a:rPr>
              <a:t>。</a:t>
            </a:r>
            <a:r>
              <a:rPr lang="zh-TW" altLang="zh-TW" sz="2800" dirty="0">
                <a:latin typeface="Calibri"/>
                <a:cs typeface="Arial"/>
              </a:rPr>
              <a:t>過去時態分詞第三人稱單數</a:t>
            </a:r>
            <a:r>
              <a:rPr lang="en-US" altLang="zh-TW" sz="2800" dirty="0" err="1">
                <a:latin typeface="Bwgrkl"/>
                <a:cs typeface="Arial"/>
              </a:rPr>
              <a:t>lu,saj</a:t>
            </a:r>
            <a:r>
              <a:rPr lang="zh-TW" altLang="zh-TW" sz="2800" dirty="0">
                <a:latin typeface="Calibri"/>
                <a:cs typeface="Arial"/>
              </a:rPr>
              <a:t>（徒</a:t>
            </a:r>
            <a:r>
              <a:rPr lang="en-US" altLang="zh-TW" sz="2800" dirty="0">
                <a:latin typeface="Calibri"/>
                <a:cs typeface="Arial"/>
              </a:rPr>
              <a:t>2</a:t>
            </a:r>
            <a:r>
              <a:rPr lang="zh-TW" altLang="zh-TW" sz="2800" dirty="0">
                <a:latin typeface="Calibri"/>
                <a:cs typeface="Arial"/>
              </a:rPr>
              <a:t>：</a:t>
            </a:r>
            <a:r>
              <a:rPr lang="en-US" altLang="zh-TW" sz="2800" dirty="0">
                <a:latin typeface="Calibri"/>
                <a:cs typeface="Arial"/>
              </a:rPr>
              <a:t>24</a:t>
            </a:r>
            <a:r>
              <a:rPr lang="zh-TW" altLang="zh-TW" sz="2800" dirty="0">
                <a:latin typeface="Calibri"/>
                <a:cs typeface="Arial"/>
              </a:rPr>
              <a:t>）</a:t>
            </a:r>
            <a:endParaRPr lang="en-US" altLang="zh-TW" sz="2800" kern="100" dirty="0" smtClean="0">
              <a:solidFill>
                <a:srgbClr val="000000"/>
              </a:solidFill>
              <a:latin typeface="Bwgrkl"/>
              <a:cs typeface="Arial"/>
            </a:endParaRPr>
          </a:p>
          <a:p>
            <a:r>
              <a:rPr lang="en-US" altLang="zh-TW" sz="2800" kern="100" dirty="0" err="1" smtClean="0">
                <a:solidFill>
                  <a:srgbClr val="000000"/>
                </a:solidFill>
                <a:latin typeface="Bwgrkl"/>
                <a:cs typeface="Arial"/>
              </a:rPr>
              <a:t>para,gwn</a:t>
            </a:r>
            <a:r>
              <a:rPr lang="en-US" altLang="zh-TW" sz="2800" kern="100" dirty="0" smtClean="0">
                <a:solidFill>
                  <a:srgbClr val="000000"/>
                </a:solidFill>
                <a:latin typeface="Bwgrkl"/>
                <a:cs typeface="Arial"/>
              </a:rPr>
              <a:t> </a:t>
            </a:r>
            <a:r>
              <a:rPr lang="en-US" altLang="zh-TW" sz="2800" kern="100" dirty="0" err="1">
                <a:solidFill>
                  <a:srgbClr val="000000"/>
                </a:solidFill>
                <a:latin typeface="Bwgrkl"/>
                <a:cs typeface="Arial"/>
              </a:rPr>
              <a:t>ei</a:t>
            </a:r>
            <a:r>
              <a:rPr lang="en-US" altLang="zh-TW" sz="2800" kern="100" dirty="0">
                <a:solidFill>
                  <a:srgbClr val="000000"/>
                </a:solidFill>
                <a:latin typeface="Bwgrkl"/>
                <a:cs typeface="Arial"/>
              </a:rPr>
              <a:t>=den </a:t>
            </a:r>
            <a:r>
              <a:rPr lang="en-US" altLang="zh-TW" sz="2800" kern="100" dirty="0" err="1" smtClean="0">
                <a:solidFill>
                  <a:srgbClr val="000000"/>
                </a:solidFill>
                <a:latin typeface="Bwgrkl"/>
                <a:cs typeface="Arial"/>
              </a:rPr>
              <a:t>Leui.n</a:t>
            </a:r>
            <a:r>
              <a:rPr lang="zh-TW" altLang="en-US" sz="2800" kern="100" dirty="0" smtClean="0">
                <a:solidFill>
                  <a:srgbClr val="000000"/>
                </a:solidFill>
                <a:latin typeface="Bwgrkl"/>
                <a:cs typeface="Arial"/>
              </a:rPr>
              <a:t>（</a:t>
            </a:r>
            <a:r>
              <a:rPr lang="zh-TW" altLang="zh-TW" sz="2800" kern="100" dirty="0" smtClean="0">
                <a:solidFill>
                  <a:srgbClr val="000000"/>
                </a:solidFill>
                <a:cs typeface="Arial"/>
              </a:rPr>
              <a:t>可</a:t>
            </a:r>
            <a:r>
              <a:rPr lang="en-US" altLang="zh-TW" sz="2800" kern="100" dirty="0">
                <a:solidFill>
                  <a:srgbClr val="000000"/>
                </a:solidFill>
                <a:cs typeface="Arial"/>
              </a:rPr>
              <a:t>2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：</a:t>
            </a:r>
            <a:r>
              <a:rPr lang="en-US" altLang="zh-TW" sz="2800" kern="100" dirty="0" smtClean="0">
                <a:solidFill>
                  <a:srgbClr val="000000"/>
                </a:solidFill>
                <a:cs typeface="Arial"/>
              </a:rPr>
              <a:t>14</a:t>
            </a:r>
            <a:r>
              <a:rPr lang="zh-TW" altLang="en-US" sz="2800" kern="100" dirty="0" smtClean="0">
                <a:solidFill>
                  <a:srgbClr val="000000"/>
                </a:solidFill>
                <a:cs typeface="Arial"/>
              </a:rPr>
              <a:t>）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 smtClean="0">
                <a:latin typeface="Calibri"/>
                <a:cs typeface="Arial"/>
              </a:rPr>
              <a:t>翻譯</a:t>
            </a:r>
            <a:r>
              <a:rPr lang="zh-TW" altLang="zh-TW" sz="2800" kern="100" dirty="0">
                <a:latin typeface="Calibri"/>
                <a:cs typeface="Arial"/>
              </a:rPr>
              <a:t>成「當（現在、過去、已經）動作發生時」、「因為這個動作」、「正在做這個動作著」，具有副詞片語的功能。有時中文翻譯不一定要翻譯出這個詞性，例如：他回答說（著）</a:t>
            </a:r>
            <a:r>
              <a:rPr lang="en-US" altLang="zh-TW" sz="2800" kern="100" dirty="0" err="1">
                <a:latin typeface="Bwgrkl"/>
                <a:cs typeface="Arial"/>
              </a:rPr>
              <a:t>avpekri,qh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en-US" altLang="zh-TW" sz="2800" kern="100" dirty="0" err="1">
                <a:latin typeface="Bwgrkl"/>
                <a:cs typeface="Arial"/>
              </a:rPr>
              <a:t>le,gwn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endParaRPr lang="en-US" altLang="zh-TW" sz="2800" kern="100" dirty="0" smtClean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61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分詞作為動詞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5040560"/>
          </a:xfrm>
        </p:spPr>
        <p:txBody>
          <a:bodyPr>
            <a:noAutofit/>
          </a:bodyPr>
          <a:lstStyle/>
          <a:p>
            <a:r>
              <a:rPr lang="zh-TW" altLang="en-US" sz="2800" kern="100" dirty="0" smtClean="0">
                <a:latin typeface="Calibri"/>
                <a:cs typeface="Arial"/>
              </a:rPr>
              <a:t>注意分詞的</a:t>
            </a:r>
            <a:r>
              <a:rPr lang="zh-TW" altLang="en-US" sz="2800" kern="100" dirty="0" smtClean="0">
                <a:solidFill>
                  <a:srgbClr val="FF0000"/>
                </a:solidFill>
                <a:latin typeface="Calibri"/>
                <a:cs typeface="Arial"/>
              </a:rPr>
              <a:t>時態</a:t>
            </a:r>
            <a:r>
              <a:rPr lang="zh-TW" altLang="en-US" sz="2800" kern="100" dirty="0" smtClean="0">
                <a:latin typeface="Calibri"/>
                <a:cs typeface="Arial"/>
              </a:rPr>
              <a:t>常常反應說話者的觀點。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>
                <a:solidFill>
                  <a:srgbClr val="FF0000"/>
                </a:solidFill>
                <a:latin typeface="Calibri"/>
                <a:cs typeface="Arial"/>
              </a:rPr>
              <a:t>現在</a:t>
            </a:r>
            <a:r>
              <a:rPr lang="zh-TW" altLang="zh-TW" sz="2800" kern="100" dirty="0" smtClean="0">
                <a:solidFill>
                  <a:srgbClr val="FF0000"/>
                </a:solidFill>
                <a:latin typeface="Calibri"/>
                <a:cs typeface="Arial"/>
              </a:rPr>
              <a:t>時態</a:t>
            </a:r>
            <a:r>
              <a:rPr lang="zh-TW" altLang="en-US" sz="2800" kern="100" dirty="0">
                <a:solidFill>
                  <a:srgbClr val="FF0000"/>
                </a:solidFill>
                <a:latin typeface="Calibri"/>
                <a:cs typeface="Arial"/>
              </a:rPr>
              <a:t>分詞</a:t>
            </a:r>
            <a:r>
              <a:rPr lang="zh-TW" altLang="zh-TW" sz="2800" kern="100" dirty="0" smtClean="0">
                <a:latin typeface="Calibri"/>
                <a:cs typeface="Arial"/>
              </a:rPr>
              <a:t>表</a:t>
            </a:r>
            <a:r>
              <a:rPr lang="zh-TW" altLang="en-US" sz="2800" kern="100" dirty="0">
                <a:latin typeface="Calibri"/>
                <a:cs typeface="Arial"/>
              </a:rPr>
              <a:t>分</a:t>
            </a:r>
            <a:r>
              <a:rPr lang="zh-TW" altLang="zh-TW" sz="2800" kern="100" dirty="0" smtClean="0">
                <a:latin typeface="Calibri"/>
                <a:cs typeface="Arial"/>
              </a:rPr>
              <a:t>示</a:t>
            </a:r>
            <a:r>
              <a:rPr lang="zh-TW" altLang="zh-TW" sz="2800" kern="100" dirty="0">
                <a:latin typeface="Calibri"/>
                <a:cs typeface="Arial"/>
              </a:rPr>
              <a:t>一個連續的動作，</a:t>
            </a:r>
            <a:r>
              <a:rPr lang="zh-TW" altLang="zh-TW" sz="2800" kern="100" dirty="0" smtClean="0">
                <a:latin typeface="Calibri"/>
                <a:cs typeface="Arial"/>
              </a:rPr>
              <a:t>但</a:t>
            </a:r>
            <a:r>
              <a:rPr lang="zh-TW" altLang="en-US" sz="2800" kern="100" dirty="0" smtClean="0">
                <a:latin typeface="Calibri"/>
                <a:cs typeface="Arial"/>
              </a:rPr>
              <a:t>不一定</a:t>
            </a:r>
            <a:r>
              <a:rPr lang="zh-TW" altLang="zh-TW" sz="2800" kern="100" dirty="0" smtClean="0">
                <a:latin typeface="Calibri"/>
                <a:cs typeface="Arial"/>
              </a:rPr>
              <a:t>有</a:t>
            </a:r>
            <a:r>
              <a:rPr lang="zh-TW" altLang="zh-TW" sz="2800" kern="100" dirty="0">
                <a:latin typeface="Calibri"/>
                <a:cs typeface="Arial"/>
              </a:rPr>
              <a:t>「現在正發生」的意思，所以</a:t>
            </a:r>
            <a:r>
              <a:rPr lang="zh-TW" altLang="zh-TW" sz="2800" kern="100" dirty="0" smtClean="0">
                <a:latin typeface="Calibri"/>
                <a:cs typeface="Arial"/>
              </a:rPr>
              <a:t>不</a:t>
            </a:r>
            <a:r>
              <a:rPr lang="zh-TW" altLang="en-US" sz="2800" kern="100" dirty="0" smtClean="0">
                <a:latin typeface="Calibri"/>
                <a:cs typeface="Arial"/>
              </a:rPr>
              <a:t>一定</a:t>
            </a:r>
            <a:r>
              <a:rPr lang="zh-TW" altLang="zh-TW" sz="2800" kern="100" dirty="0" smtClean="0">
                <a:latin typeface="Calibri"/>
                <a:cs typeface="Arial"/>
              </a:rPr>
              <a:t>要</a:t>
            </a:r>
            <a:r>
              <a:rPr lang="zh-TW" altLang="zh-TW" sz="2800" kern="100" dirty="0">
                <a:latin typeface="Calibri"/>
                <a:cs typeface="Arial"/>
              </a:rPr>
              <a:t>翻譯出「現在」。它描述主要動詞發生時，所同時做的動作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endParaRPr lang="en-US" altLang="zh-TW" sz="2800" kern="100" dirty="0" smtClean="0">
              <a:latin typeface="Calibri"/>
              <a:cs typeface="Arial"/>
            </a:endParaRPr>
          </a:p>
          <a:p>
            <a:pPr lvl="0">
              <a:buClr>
                <a:srgbClr val="0BD0D9"/>
              </a:buClr>
            </a:pPr>
            <a:r>
              <a:rPr lang="en-US" altLang="zh-TW" sz="3600" kern="100" dirty="0" err="1">
                <a:solidFill>
                  <a:srgbClr val="000000"/>
                </a:solidFill>
                <a:latin typeface="Bwgrkl"/>
                <a:cs typeface="Arial"/>
              </a:rPr>
              <a:t>para,gwn</a:t>
            </a:r>
            <a:r>
              <a:rPr lang="en-US" altLang="zh-TW" sz="3600" kern="100" dirty="0">
                <a:solidFill>
                  <a:srgbClr val="000000"/>
                </a:solidFill>
                <a:latin typeface="Bwgrkl"/>
                <a:cs typeface="Arial"/>
              </a:rPr>
              <a:t> </a:t>
            </a:r>
            <a:r>
              <a:rPr lang="en-US" altLang="zh-TW" sz="3600" kern="100" dirty="0" err="1">
                <a:solidFill>
                  <a:srgbClr val="000000"/>
                </a:solidFill>
                <a:latin typeface="Bwgrkl"/>
                <a:cs typeface="Arial"/>
              </a:rPr>
              <a:t>ei</a:t>
            </a:r>
            <a:r>
              <a:rPr lang="en-US" altLang="zh-TW" sz="3600" kern="100" dirty="0">
                <a:solidFill>
                  <a:srgbClr val="000000"/>
                </a:solidFill>
                <a:latin typeface="Bwgrkl"/>
                <a:cs typeface="Arial"/>
              </a:rPr>
              <a:t>=den </a:t>
            </a:r>
            <a:r>
              <a:rPr lang="en-US" altLang="zh-TW" sz="3600" kern="100" dirty="0" err="1">
                <a:solidFill>
                  <a:srgbClr val="000000"/>
                </a:solidFill>
                <a:latin typeface="Bwgrkl"/>
                <a:cs typeface="Arial"/>
              </a:rPr>
              <a:t>Leui.n</a:t>
            </a:r>
            <a:r>
              <a:rPr lang="zh-TW" altLang="en-US" sz="2800" kern="100" dirty="0">
                <a:solidFill>
                  <a:srgbClr val="000000"/>
                </a:solidFill>
                <a:latin typeface="Bwgrkl"/>
                <a:cs typeface="Arial"/>
              </a:rPr>
              <a:t>（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可</a:t>
            </a:r>
            <a:r>
              <a:rPr lang="en-US" altLang="zh-TW" sz="2800" kern="100" dirty="0">
                <a:solidFill>
                  <a:srgbClr val="000000"/>
                </a:solidFill>
                <a:cs typeface="Arial"/>
              </a:rPr>
              <a:t>2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：</a:t>
            </a:r>
            <a:r>
              <a:rPr lang="en-US" altLang="zh-TW" sz="2800" kern="100" dirty="0">
                <a:solidFill>
                  <a:srgbClr val="000000"/>
                </a:solidFill>
                <a:cs typeface="Arial"/>
              </a:rPr>
              <a:t>14</a:t>
            </a:r>
            <a:r>
              <a:rPr lang="zh-TW" altLang="en-US" sz="2800" kern="100" dirty="0">
                <a:solidFill>
                  <a:srgbClr val="000000"/>
                </a:solidFill>
                <a:cs typeface="Arial"/>
              </a:rPr>
              <a:t>）</a:t>
            </a:r>
            <a:endParaRPr lang="zh-TW" altLang="zh-TW" sz="2800" kern="100" dirty="0">
              <a:solidFill>
                <a:prstClr val="black"/>
              </a:solidFill>
              <a:latin typeface="Calibri"/>
              <a:cs typeface="Arial"/>
            </a:endParaRPr>
          </a:p>
          <a:p>
            <a:endParaRPr lang="zh-TW" altLang="zh-TW" sz="28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6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分詞作為動詞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r>
              <a:rPr lang="zh-TW" altLang="zh-TW" sz="2800" kern="100" dirty="0" smtClean="0">
                <a:solidFill>
                  <a:srgbClr val="FF0000"/>
                </a:solidFill>
                <a:latin typeface="Calibri"/>
                <a:cs typeface="Arial"/>
              </a:rPr>
              <a:t>過去時態</a:t>
            </a:r>
            <a:r>
              <a:rPr lang="zh-TW" altLang="en-US" sz="2800" kern="100" dirty="0" smtClean="0">
                <a:solidFill>
                  <a:srgbClr val="FF0000"/>
                </a:solidFill>
                <a:latin typeface="Calibri"/>
                <a:cs typeface="Arial"/>
              </a:rPr>
              <a:t>分詞</a:t>
            </a:r>
            <a:r>
              <a:rPr lang="zh-TW" altLang="zh-TW" sz="2800" kern="100" dirty="0" smtClean="0">
                <a:latin typeface="Calibri"/>
                <a:cs typeface="Arial"/>
              </a:rPr>
              <a:t>表示</a:t>
            </a:r>
            <a:r>
              <a:rPr lang="zh-TW" altLang="zh-TW" sz="2800" kern="100" dirty="0">
                <a:latin typeface="Calibri"/>
                <a:cs typeface="Arial"/>
              </a:rPr>
              <a:t>過去有一個動作。它描述主要動詞發生「之前」或同時，所做的動作。由於過去時態的分詞，也不強調動作發生的時間，所以中文翻譯不用翻譯出「曾」。另外可以翻譯成「動作之（以）後」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r>
              <a:rPr lang="en-US" altLang="zh-TW" sz="3200" kern="100" dirty="0" err="1" smtClean="0">
                <a:solidFill>
                  <a:srgbClr val="FF0000"/>
                </a:solidFill>
                <a:latin typeface="Bwgrkl" pitchFamily="2" charset="0"/>
                <a:cs typeface="Arial"/>
              </a:rPr>
              <a:t>ivdo,ntej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de.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oi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`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peri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.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auvto.n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to.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evso,menon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ei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=pan</a:t>
            </a:r>
            <a:r>
              <a:rPr lang="zh-TW" altLang="en-US" sz="2800" kern="100" dirty="0" smtClean="0">
                <a:latin typeface="Calibri"/>
                <a:cs typeface="Arial"/>
              </a:rPr>
              <a:t>（路</a:t>
            </a:r>
            <a:r>
              <a:rPr lang="en-US" altLang="zh-TW" sz="2800" kern="100" dirty="0" smtClean="0">
                <a:latin typeface="Calibri"/>
                <a:cs typeface="Arial"/>
              </a:rPr>
              <a:t>22</a:t>
            </a:r>
            <a:r>
              <a:rPr lang="zh-TW" altLang="en-US" sz="2800" kern="100" dirty="0" smtClean="0">
                <a:latin typeface="Calibri"/>
                <a:cs typeface="Arial"/>
              </a:rPr>
              <a:t>：</a:t>
            </a:r>
            <a:r>
              <a:rPr lang="en-US" altLang="zh-TW" sz="2800" kern="100" dirty="0" smtClean="0">
                <a:latin typeface="Calibri"/>
                <a:cs typeface="Arial"/>
              </a:rPr>
              <a:t>49</a:t>
            </a:r>
            <a:r>
              <a:rPr lang="zh-TW" altLang="en-US" sz="2800" kern="100" dirty="0" smtClean="0">
                <a:latin typeface="Calibri"/>
                <a:cs typeface="Arial"/>
              </a:rPr>
              <a:t>）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>
                <a:solidFill>
                  <a:srgbClr val="FF0000"/>
                </a:solidFill>
                <a:latin typeface="Calibri"/>
                <a:cs typeface="Arial"/>
              </a:rPr>
              <a:t>完成時態分詞</a:t>
            </a:r>
            <a:r>
              <a:rPr lang="zh-TW" altLang="zh-TW" sz="2800" kern="100" dirty="0">
                <a:latin typeface="Calibri"/>
                <a:cs typeface="Arial"/>
              </a:rPr>
              <a:t>表示一個已經完成的動作，一直影響到現在。翻譯成「已經動作之後」。中文翻譯時，常常可以省略「已經」，而因此不容易與過去時態分詞區分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ivdou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.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qewrw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/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tou.j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ouvranou.j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dihnoigme,nouj</a:t>
            </a:r>
            <a:r>
              <a:rPr lang="zh-TW" altLang="en-US" sz="2800" kern="100" dirty="0" smtClean="0">
                <a:latin typeface="Calibri"/>
                <a:cs typeface="Arial"/>
              </a:rPr>
              <a:t>（徒</a:t>
            </a:r>
            <a:r>
              <a:rPr lang="en-US" altLang="zh-TW" sz="2800" kern="100" dirty="0" smtClean="0">
                <a:latin typeface="Calibri"/>
                <a:cs typeface="Arial"/>
              </a:rPr>
              <a:t>7</a:t>
            </a:r>
            <a:r>
              <a:rPr lang="zh-TW" altLang="en-US" sz="2800" kern="100" dirty="0" smtClean="0">
                <a:latin typeface="Calibri"/>
                <a:cs typeface="Arial"/>
              </a:rPr>
              <a:t>：</a:t>
            </a:r>
            <a:r>
              <a:rPr lang="en-US" altLang="zh-TW" sz="2800" kern="100" dirty="0" smtClean="0">
                <a:latin typeface="Calibri"/>
                <a:cs typeface="Arial"/>
              </a:rPr>
              <a:t>56</a:t>
            </a:r>
            <a:r>
              <a:rPr lang="zh-TW" altLang="en-US" sz="2800" kern="100" dirty="0" smtClean="0">
                <a:latin typeface="Calibri"/>
                <a:cs typeface="Arial"/>
              </a:rPr>
              <a:t>）</a:t>
            </a:r>
            <a:endParaRPr lang="zh-TW" altLang="zh-TW" sz="28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7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分詞作為動詞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r>
              <a:rPr lang="zh-TW" altLang="zh-TW" sz="2800" kern="100" dirty="0" smtClean="0">
                <a:solidFill>
                  <a:srgbClr val="FF0000"/>
                </a:solidFill>
                <a:latin typeface="Calibri"/>
                <a:cs typeface="Arial"/>
              </a:rPr>
              <a:t>未來</a:t>
            </a:r>
            <a:r>
              <a:rPr lang="zh-TW" altLang="zh-TW" sz="2800" kern="100" dirty="0">
                <a:solidFill>
                  <a:srgbClr val="FF0000"/>
                </a:solidFill>
                <a:latin typeface="Calibri"/>
                <a:cs typeface="Arial"/>
              </a:rPr>
              <a:t>時態分詞</a:t>
            </a:r>
            <a:r>
              <a:rPr lang="zh-TW" altLang="zh-TW" sz="2800" kern="100" dirty="0">
                <a:latin typeface="Calibri"/>
                <a:cs typeface="Arial"/>
              </a:rPr>
              <a:t>很少出現，常常表示計畫或預期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endParaRPr lang="en-US" altLang="zh-TW" sz="2800" kern="100" dirty="0" smtClean="0">
              <a:latin typeface="Calibri"/>
              <a:cs typeface="Arial"/>
            </a:endParaRPr>
          </a:p>
          <a:p>
            <a:r>
              <a:rPr lang="en-US" altLang="zh-TW" sz="3600" kern="100" dirty="0" smtClean="0">
                <a:latin typeface="Bwgrkl" pitchFamily="2" charset="0"/>
                <a:cs typeface="Arial"/>
              </a:rPr>
              <a:t>h;|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dei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))) o` 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vIhsou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/j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ti,nej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eivsi.n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oi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`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mh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. </a:t>
            </a:r>
            <a:r>
              <a:rPr lang="en-US" altLang="zh-TW" sz="3600" kern="100" dirty="0" err="1" smtClean="0">
                <a:solidFill>
                  <a:srgbClr val="FF0000"/>
                </a:solidFill>
                <a:latin typeface="Bwgrkl" pitchFamily="2" charset="0"/>
                <a:cs typeface="Arial"/>
              </a:rPr>
              <a:t>pisteu,ontej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 kai.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ti.j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evstin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 o` </a:t>
            </a:r>
            <a:r>
              <a:rPr lang="en-US" altLang="zh-TW" sz="3600" kern="100" dirty="0" err="1" smtClean="0">
                <a:solidFill>
                  <a:srgbClr val="FF0000"/>
                </a:solidFill>
                <a:latin typeface="Bwgrkl" pitchFamily="2" charset="0"/>
                <a:cs typeface="Arial"/>
              </a:rPr>
              <a:t>paradw,swn</a:t>
            </a:r>
            <a:r>
              <a:rPr lang="en-US" altLang="zh-TW" sz="36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600" kern="100" dirty="0" err="1" smtClean="0">
                <a:latin typeface="Bwgrkl" pitchFamily="2" charset="0"/>
                <a:cs typeface="Arial"/>
              </a:rPr>
              <a:t>auvto,n</a:t>
            </a:r>
            <a:r>
              <a:rPr lang="zh-TW" altLang="en-US" sz="3600" kern="100" dirty="0" smtClean="0">
                <a:latin typeface="Bwgrkl" pitchFamily="2" charset="0"/>
                <a:cs typeface="Arial"/>
              </a:rPr>
              <a:t> </a:t>
            </a:r>
            <a:r>
              <a:rPr lang="zh-TW" altLang="en-US" sz="2800" kern="100" dirty="0" smtClean="0">
                <a:latin typeface="Bwgrkl" pitchFamily="2" charset="0"/>
                <a:cs typeface="Arial"/>
              </a:rPr>
              <a:t>（約</a:t>
            </a:r>
            <a:r>
              <a:rPr lang="en-US" altLang="zh-TW" sz="2800" kern="100" dirty="0" smtClean="0">
                <a:latin typeface="Bwgrkl" pitchFamily="2" charset="0"/>
                <a:cs typeface="Arial"/>
              </a:rPr>
              <a:t>6</a:t>
            </a:r>
            <a:r>
              <a:rPr lang="zh-TW" altLang="en-US" sz="2800" kern="100" dirty="0" smtClean="0">
                <a:latin typeface="Bwgrkl" pitchFamily="2" charset="0"/>
                <a:cs typeface="Arial"/>
              </a:rPr>
              <a:t>：</a:t>
            </a:r>
            <a:r>
              <a:rPr lang="en-US" altLang="zh-TW" sz="2800" kern="100" dirty="0" smtClean="0">
                <a:latin typeface="Bwgrkl" pitchFamily="2" charset="0"/>
                <a:cs typeface="Arial"/>
              </a:rPr>
              <a:t>64</a:t>
            </a:r>
            <a:r>
              <a:rPr lang="zh-TW" altLang="en-US" sz="2800" kern="100" dirty="0" smtClean="0">
                <a:latin typeface="Bwgrkl" pitchFamily="2" charset="0"/>
                <a:cs typeface="Arial"/>
              </a:rPr>
              <a:t>）</a:t>
            </a:r>
            <a:endParaRPr lang="zh-TW" altLang="zh-TW" sz="2800" kern="100" dirty="0">
              <a:latin typeface="Bwgrkl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92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分詞作為名詞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>
                <a:latin typeface="Calibri"/>
                <a:cs typeface="Arial"/>
              </a:rPr>
              <a:t>「相信」的字典形是</a:t>
            </a:r>
            <a:r>
              <a:rPr lang="en-US" altLang="zh-TW" sz="3200" dirty="0" err="1">
                <a:latin typeface="Bwgrkl"/>
                <a:cs typeface="Arial"/>
              </a:rPr>
              <a:t>pisteu,w</a:t>
            </a:r>
            <a:r>
              <a:rPr lang="zh-TW" altLang="zh-TW" sz="3200" dirty="0">
                <a:latin typeface="Calibri"/>
                <a:cs typeface="Arial"/>
              </a:rPr>
              <a:t>。分詞是</a:t>
            </a:r>
            <a:r>
              <a:rPr lang="en-US" altLang="zh-TW" sz="3200" dirty="0" err="1">
                <a:latin typeface="Bwgrkl"/>
                <a:cs typeface="Arial"/>
              </a:rPr>
              <a:t>oi</a:t>
            </a:r>
            <a:r>
              <a:rPr lang="en-US" altLang="zh-TW" sz="3200" dirty="0">
                <a:latin typeface="Bwgrkl"/>
                <a:cs typeface="Arial"/>
              </a:rPr>
              <a:t>` </a:t>
            </a:r>
            <a:r>
              <a:rPr lang="en-US" altLang="zh-TW" sz="3200" dirty="0" err="1">
                <a:latin typeface="Bwgrkl"/>
                <a:cs typeface="Arial"/>
              </a:rPr>
              <a:t>pisteu,ontej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en-US" altLang="zh-TW" sz="3200" dirty="0" err="1">
                <a:latin typeface="Bwgrkl"/>
                <a:cs typeface="Arial"/>
              </a:rPr>
              <a:t>eivj</a:t>
            </a:r>
            <a:r>
              <a:rPr lang="zh-TW" altLang="zh-TW" sz="3200" dirty="0">
                <a:latin typeface="Bwgrkl"/>
                <a:cs typeface="Arial"/>
              </a:rPr>
              <a:t>（約</a:t>
            </a:r>
            <a:r>
              <a:rPr lang="en-US" altLang="zh-TW" sz="3200" dirty="0">
                <a:latin typeface="Bwgrkl"/>
                <a:cs typeface="Arial"/>
              </a:rPr>
              <a:t>7</a:t>
            </a:r>
            <a:r>
              <a:rPr lang="zh-TW" altLang="zh-TW" sz="3200" dirty="0">
                <a:latin typeface="Bwgrkl"/>
                <a:cs typeface="Arial"/>
              </a:rPr>
              <a:t>：</a:t>
            </a:r>
            <a:r>
              <a:rPr lang="en-US" altLang="zh-TW" sz="3200" dirty="0">
                <a:latin typeface="Bwgrkl"/>
                <a:cs typeface="Arial"/>
              </a:rPr>
              <a:t>39</a:t>
            </a:r>
            <a:r>
              <a:rPr lang="zh-TW" altLang="zh-TW" sz="3200" dirty="0">
                <a:latin typeface="Bwgrkl"/>
                <a:cs typeface="Arial"/>
              </a:rPr>
              <a:t>）</a:t>
            </a:r>
            <a:r>
              <a:rPr lang="zh-TW" altLang="zh-TW" sz="3200" dirty="0">
                <a:latin typeface="Calibri"/>
                <a:cs typeface="Arial"/>
              </a:rPr>
              <a:t>。</a:t>
            </a:r>
            <a:endParaRPr lang="en-US" altLang="zh-TW" sz="3200" kern="100" dirty="0" smtClean="0">
              <a:solidFill>
                <a:srgbClr val="000000"/>
              </a:solidFill>
              <a:cs typeface="Arial"/>
            </a:endParaRPr>
          </a:p>
          <a:p>
            <a:r>
              <a:rPr lang="zh-TW" altLang="zh-TW" sz="3200" kern="100" dirty="0" smtClean="0">
                <a:solidFill>
                  <a:srgbClr val="000000"/>
                </a:solidFill>
                <a:cs typeface="Arial"/>
              </a:rPr>
              <a:t>分詞</a:t>
            </a:r>
            <a:r>
              <a:rPr lang="zh-TW" altLang="zh-TW" sz="3200" kern="100" dirty="0">
                <a:solidFill>
                  <a:srgbClr val="000000"/>
                </a:solidFill>
                <a:cs typeface="Arial"/>
              </a:rPr>
              <a:t>作為名詞</a:t>
            </a:r>
            <a:r>
              <a:rPr lang="zh-TW" altLang="zh-TW" sz="3200" kern="100" dirty="0" smtClean="0">
                <a:solidFill>
                  <a:srgbClr val="000000"/>
                </a:solidFill>
                <a:cs typeface="Arial"/>
              </a:rPr>
              <a:t>。</a:t>
            </a:r>
            <a:r>
              <a:rPr lang="en-US" altLang="zh-TW" sz="3200" kern="100" dirty="0" smtClean="0">
                <a:solidFill>
                  <a:srgbClr val="000000"/>
                </a:solidFill>
                <a:latin typeface="Bwgrkl"/>
                <a:cs typeface="Arial"/>
              </a:rPr>
              <a:t>ta/j </a:t>
            </a:r>
            <a:r>
              <a:rPr lang="en-US" altLang="zh-TW" sz="3200" kern="100" dirty="0">
                <a:solidFill>
                  <a:srgbClr val="000000"/>
                </a:solidFill>
                <a:latin typeface="Bwgrkl"/>
                <a:cs typeface="Arial"/>
              </a:rPr>
              <a:t>o` </a:t>
            </a:r>
            <a:r>
              <a:rPr lang="en-US" altLang="zh-TW" sz="3200" kern="100" dirty="0" err="1">
                <a:solidFill>
                  <a:srgbClr val="000000"/>
                </a:solidFill>
                <a:latin typeface="Bwgrkl"/>
                <a:cs typeface="Arial"/>
              </a:rPr>
              <a:t>tisteu,wn</a:t>
            </a:r>
            <a:r>
              <a:rPr lang="en-US" altLang="zh-TW" sz="3200" kern="100" dirty="0">
                <a:solidFill>
                  <a:srgbClr val="000000"/>
                </a:solidFill>
                <a:latin typeface="Bwgrkl"/>
                <a:cs typeface="Arial"/>
              </a:rPr>
              <a:t> </a:t>
            </a:r>
            <a:r>
              <a:rPr lang="zh-TW" altLang="zh-TW" sz="3200" kern="100" dirty="0">
                <a:solidFill>
                  <a:srgbClr val="000000"/>
                </a:solidFill>
                <a:cs typeface="Arial"/>
              </a:rPr>
              <a:t>（約</a:t>
            </a:r>
            <a:r>
              <a:rPr lang="en-US" altLang="zh-TW" sz="3200" kern="100" dirty="0">
                <a:solidFill>
                  <a:srgbClr val="000000"/>
                </a:solidFill>
                <a:cs typeface="Arial"/>
              </a:rPr>
              <a:t>3</a:t>
            </a:r>
            <a:r>
              <a:rPr lang="zh-TW" altLang="zh-TW" sz="3200" kern="100" dirty="0">
                <a:solidFill>
                  <a:srgbClr val="000000"/>
                </a:solidFill>
                <a:cs typeface="Arial"/>
              </a:rPr>
              <a:t>：</a:t>
            </a:r>
            <a:r>
              <a:rPr lang="en-US" altLang="zh-TW" sz="3200" kern="100" dirty="0">
                <a:solidFill>
                  <a:srgbClr val="000000"/>
                </a:solidFill>
                <a:cs typeface="Arial"/>
              </a:rPr>
              <a:t>16</a:t>
            </a:r>
            <a:r>
              <a:rPr lang="zh-TW" altLang="zh-TW" sz="3200" kern="100" dirty="0">
                <a:solidFill>
                  <a:srgbClr val="000000"/>
                </a:solidFill>
                <a:cs typeface="Arial"/>
              </a:rPr>
              <a:t>）</a:t>
            </a:r>
            <a:endParaRPr lang="zh-TW" altLang="zh-TW" sz="3200" kern="100" dirty="0">
              <a:latin typeface="Calibri"/>
              <a:cs typeface="Arial"/>
            </a:endParaRPr>
          </a:p>
          <a:p>
            <a:r>
              <a:rPr lang="zh-TW" altLang="zh-TW" sz="3200" kern="100" dirty="0">
                <a:latin typeface="Calibri"/>
                <a:cs typeface="Arial"/>
              </a:rPr>
              <a:t>有時配合主詞而加上一個冠詞成為名詞。「相信的人」或信徒，是指持續相信的人</a:t>
            </a:r>
            <a:r>
              <a:rPr lang="zh-TW" altLang="zh-TW" sz="3200" kern="100" dirty="0" smtClean="0">
                <a:latin typeface="Calibri"/>
                <a:cs typeface="Arial"/>
              </a:rPr>
              <a:t>。</a:t>
            </a:r>
            <a:endParaRPr lang="en-US" altLang="zh-TW" sz="3200" kern="100" dirty="0" smtClean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45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分詞作為形容詞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kern="100" dirty="0" smtClean="0">
                <a:solidFill>
                  <a:srgbClr val="000000"/>
                </a:solidFill>
                <a:cs typeface="Arial"/>
              </a:rPr>
              <a:t>分詞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作為形容詞</a:t>
            </a:r>
            <a:r>
              <a:rPr lang="zh-TW" altLang="zh-TW" sz="2800" kern="100" dirty="0" smtClean="0">
                <a:solidFill>
                  <a:srgbClr val="000000"/>
                </a:solidFill>
                <a:cs typeface="Arial"/>
              </a:rPr>
              <a:t>。</a:t>
            </a:r>
            <a:r>
              <a:rPr lang="en-US" altLang="zh-TW" sz="2800" kern="100" dirty="0" smtClean="0">
                <a:solidFill>
                  <a:srgbClr val="000000"/>
                </a:solidFill>
                <a:latin typeface="Bwgrkl"/>
                <a:cs typeface="Arial"/>
              </a:rPr>
              <a:t>u[</a:t>
            </a:r>
            <a:r>
              <a:rPr lang="en-US" altLang="zh-TW" sz="2800" kern="100" dirty="0" err="1" smtClean="0">
                <a:solidFill>
                  <a:srgbClr val="000000"/>
                </a:solidFill>
                <a:latin typeface="Bwgrkl"/>
                <a:cs typeface="Arial"/>
              </a:rPr>
              <a:t>dwr</a:t>
            </a:r>
            <a:r>
              <a:rPr lang="en-US" altLang="zh-TW" sz="2800" kern="100" dirty="0" smtClean="0">
                <a:solidFill>
                  <a:srgbClr val="000000"/>
                </a:solidFill>
                <a:latin typeface="Bwgrkl"/>
                <a:cs typeface="Arial"/>
              </a:rPr>
              <a:t> </a:t>
            </a:r>
            <a:r>
              <a:rPr lang="en-US" altLang="zh-TW" sz="2800" kern="100" dirty="0">
                <a:solidFill>
                  <a:srgbClr val="000000"/>
                </a:solidFill>
                <a:latin typeface="Bwgrkl"/>
                <a:cs typeface="Arial"/>
              </a:rPr>
              <a:t>to. </a:t>
            </a:r>
            <a:r>
              <a:rPr lang="en-US" altLang="zh-TW" sz="2800" kern="100" dirty="0" err="1">
                <a:solidFill>
                  <a:srgbClr val="000000"/>
                </a:solidFill>
                <a:latin typeface="Bwgrkl"/>
                <a:cs typeface="Arial"/>
              </a:rPr>
              <a:t>zw</a:t>
            </a:r>
            <a:r>
              <a:rPr lang="en-US" altLang="zh-TW" sz="2800" kern="100" dirty="0">
                <a:solidFill>
                  <a:srgbClr val="000000"/>
                </a:solidFill>
                <a:latin typeface="Bwgrkl"/>
                <a:cs typeface="Arial"/>
              </a:rPr>
              <a:t>/n 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（約</a:t>
            </a:r>
            <a:r>
              <a:rPr lang="en-US" altLang="zh-TW" sz="2800" kern="100" dirty="0">
                <a:solidFill>
                  <a:srgbClr val="000000"/>
                </a:solidFill>
                <a:cs typeface="Arial"/>
              </a:rPr>
              <a:t>4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：</a:t>
            </a:r>
            <a:r>
              <a:rPr lang="en-US" altLang="zh-TW" sz="2800" kern="100" dirty="0">
                <a:solidFill>
                  <a:srgbClr val="000000"/>
                </a:solidFill>
                <a:cs typeface="Arial"/>
              </a:rPr>
              <a:t>11</a:t>
            </a:r>
            <a:r>
              <a:rPr lang="zh-TW" altLang="zh-TW" sz="2800" kern="100" dirty="0">
                <a:solidFill>
                  <a:srgbClr val="000000"/>
                </a:solidFill>
                <a:cs typeface="Arial"/>
              </a:rPr>
              <a:t>）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>
                <a:latin typeface="Calibri"/>
                <a:cs typeface="Arial"/>
              </a:rPr>
              <a:t>形容一個人或物，翻譯成「那個正在做動作的」人或物。</a:t>
            </a:r>
          </a:p>
          <a:p>
            <a:r>
              <a:rPr lang="zh-TW" altLang="zh-TW" sz="2800" kern="100" dirty="0" smtClean="0">
                <a:latin typeface="Calibri"/>
                <a:cs typeface="Arial"/>
              </a:rPr>
              <a:t>其</a:t>
            </a:r>
            <a:r>
              <a:rPr lang="zh-TW" altLang="zh-TW" sz="2800" kern="100" dirty="0">
                <a:latin typeface="Calibri"/>
                <a:cs typeface="Arial"/>
              </a:rPr>
              <a:t>格、數、性與所形容的名詞一致</a:t>
            </a:r>
            <a:r>
              <a:rPr lang="zh-TW" altLang="zh-TW" sz="2800" kern="100" dirty="0" smtClean="0">
                <a:latin typeface="Calibri"/>
                <a:cs typeface="Arial"/>
              </a:rPr>
              <a:t>，</a:t>
            </a:r>
            <a:r>
              <a:rPr lang="zh-TW" altLang="en-US" sz="2800" kern="100" dirty="0" smtClean="0">
                <a:latin typeface="Calibri"/>
                <a:cs typeface="Arial"/>
              </a:rPr>
              <a:t>大都</a:t>
            </a:r>
            <a:r>
              <a:rPr lang="zh-TW" altLang="zh-TW" sz="2800" kern="100" dirty="0" smtClean="0">
                <a:latin typeface="Calibri"/>
                <a:cs typeface="Arial"/>
              </a:rPr>
              <a:t>不</a:t>
            </a:r>
            <a:r>
              <a:rPr lang="zh-TW" altLang="zh-TW" sz="2800" kern="100" dirty="0">
                <a:latin typeface="Calibri"/>
                <a:cs typeface="Arial"/>
              </a:rPr>
              <a:t>帶冠詞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r>
              <a:rPr lang="zh-TW" altLang="en-US" sz="2800" kern="100" dirty="0" smtClean="0">
                <a:latin typeface="Calibri"/>
                <a:cs typeface="Arial"/>
              </a:rPr>
              <a:t>帶冠詞時，就成為名詞用法如上。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dirty="0">
                <a:latin typeface="Calibri"/>
                <a:cs typeface="Arial"/>
              </a:rPr>
              <a:t>由於中文文法的彈性，中文翻譯時不容易、也不必區分分詞的副詞用法和形容詞用法。上下文可以作為區分。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41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不定詞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800" kern="100" dirty="0">
                <a:latin typeface="Calibri"/>
                <a:cs typeface="Arial"/>
              </a:rPr>
              <a:t>「釋放」的字典形是</a:t>
            </a:r>
            <a:r>
              <a:rPr lang="en-US" altLang="zh-TW" sz="3200" kern="100" dirty="0" err="1">
                <a:latin typeface="Bwgrkl"/>
                <a:cs typeface="Arial"/>
              </a:rPr>
              <a:t>lu,w</a:t>
            </a:r>
            <a:r>
              <a:rPr lang="zh-TW" altLang="zh-TW" sz="2800" kern="100" dirty="0">
                <a:latin typeface="Calibri"/>
                <a:cs typeface="Arial"/>
              </a:rPr>
              <a:t>。不定詞是</a:t>
            </a:r>
            <a:r>
              <a:rPr lang="en-US" altLang="zh-TW" sz="3200" kern="100" dirty="0" err="1">
                <a:latin typeface="Bwgrkl"/>
                <a:cs typeface="Arial"/>
              </a:rPr>
              <a:t>lu,ein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r>
              <a:rPr lang="en-US" altLang="zh-TW" sz="3200" dirty="0" err="1">
                <a:latin typeface="Bwgrkl"/>
                <a:cs typeface="Arial"/>
              </a:rPr>
              <a:t>lu</a:t>
            </a:r>
            <a:r>
              <a:rPr lang="en-US" altLang="zh-TW" sz="3200" dirty="0">
                <a:latin typeface="Bwgrkl"/>
                <a:cs typeface="Arial"/>
              </a:rPr>
              <a:t>/</a:t>
            </a:r>
            <a:r>
              <a:rPr lang="en-US" altLang="zh-TW" sz="3200" dirty="0" err="1">
                <a:latin typeface="Bwgrkl"/>
                <a:cs typeface="Arial"/>
              </a:rPr>
              <a:t>sai</a:t>
            </a:r>
            <a:r>
              <a:rPr lang="zh-TW" altLang="zh-TW" sz="2800" dirty="0">
                <a:latin typeface="Calibri"/>
                <a:cs typeface="Arial"/>
              </a:rPr>
              <a:t>過去時態不定詞（啟</a:t>
            </a:r>
            <a:r>
              <a:rPr lang="en-US" altLang="zh-TW" sz="2800" dirty="0">
                <a:latin typeface="Calibri"/>
                <a:cs typeface="Arial"/>
              </a:rPr>
              <a:t>5</a:t>
            </a:r>
            <a:r>
              <a:rPr lang="zh-TW" altLang="zh-TW" sz="2800" dirty="0">
                <a:latin typeface="Calibri"/>
                <a:cs typeface="Arial"/>
              </a:rPr>
              <a:t>：</a:t>
            </a:r>
            <a:r>
              <a:rPr lang="en-US" altLang="zh-TW" sz="2800" dirty="0">
                <a:latin typeface="Calibri"/>
                <a:cs typeface="Arial"/>
              </a:rPr>
              <a:t>2</a:t>
            </a:r>
            <a:r>
              <a:rPr lang="zh-TW" altLang="zh-TW" sz="2800" dirty="0">
                <a:latin typeface="Calibri"/>
                <a:cs typeface="Arial"/>
              </a:rPr>
              <a:t>）。</a:t>
            </a:r>
            <a:endParaRPr lang="en-US" altLang="zh-TW" kern="100" dirty="0" smtClean="0">
              <a:cs typeface="Times New Roman"/>
            </a:endParaRPr>
          </a:p>
          <a:p>
            <a:r>
              <a:rPr lang="zh-TW" altLang="zh-TW" kern="100" dirty="0" smtClean="0">
                <a:cs typeface="Times New Roman"/>
              </a:rPr>
              <a:t>不定</a:t>
            </a:r>
            <a:r>
              <a:rPr lang="zh-TW" altLang="zh-TW" kern="100" dirty="0">
                <a:cs typeface="Times New Roman"/>
              </a:rPr>
              <a:t>詞像是動名詞，沒有時間意思，只有觀點，與分詞用法相同</a:t>
            </a:r>
            <a:r>
              <a:rPr lang="zh-TW" altLang="zh-TW" kern="100" dirty="0" smtClean="0">
                <a:cs typeface="Times New Roman"/>
              </a:rPr>
              <a:t>。</a:t>
            </a:r>
            <a:r>
              <a:rPr lang="zh-TW" altLang="en-US" kern="100" dirty="0" smtClean="0">
                <a:cs typeface="Times New Roman"/>
              </a:rPr>
              <a:t>不定</a:t>
            </a:r>
            <a:r>
              <a:rPr lang="zh-TW" altLang="en-US" kern="100" dirty="0">
                <a:cs typeface="Times New Roman"/>
              </a:rPr>
              <a:t>詞常常接在一個動詞後面，表示兩個動作有關連性</a:t>
            </a:r>
            <a:r>
              <a:rPr lang="zh-TW" altLang="en-US" kern="100" dirty="0" smtClean="0">
                <a:cs typeface="Times New Roman"/>
              </a:rPr>
              <a:t>。</a:t>
            </a:r>
            <a:r>
              <a:rPr lang="zh-TW" altLang="en-US" kern="100" dirty="0">
                <a:cs typeface="Times New Roman"/>
              </a:rPr>
              <a:t>翻譯：去（使）做什麼。</a:t>
            </a:r>
            <a:r>
              <a:rPr lang="en-US" altLang="zh-TW" sz="3500" kern="100" dirty="0">
                <a:latin typeface="Bwgrkl" pitchFamily="2" charset="0"/>
                <a:cs typeface="Times New Roman"/>
              </a:rPr>
              <a:t>o` </a:t>
            </a:r>
            <a:r>
              <a:rPr lang="en-US" altLang="zh-TW" sz="3500" kern="100" dirty="0" err="1">
                <a:latin typeface="Bwgrkl" pitchFamily="2" charset="0"/>
                <a:cs typeface="Times New Roman"/>
              </a:rPr>
              <a:t>pe,myaj</a:t>
            </a:r>
            <a:r>
              <a:rPr lang="en-US" altLang="zh-TW" sz="3500" kern="100" dirty="0">
                <a:latin typeface="Bwgrkl" pitchFamily="2" charset="0"/>
                <a:cs typeface="Times New Roman"/>
              </a:rPr>
              <a:t> me </a:t>
            </a:r>
            <a:r>
              <a:rPr lang="en-US" altLang="zh-TW" sz="3500" kern="100" dirty="0" err="1">
                <a:latin typeface="Bwgrkl" pitchFamily="2" charset="0"/>
                <a:cs typeface="Times New Roman"/>
              </a:rPr>
              <a:t>bapti,zein</a:t>
            </a:r>
            <a:r>
              <a:rPr lang="zh-TW" altLang="en-US" kern="100" dirty="0">
                <a:cs typeface="Times New Roman"/>
              </a:rPr>
              <a:t>（約</a:t>
            </a:r>
            <a:r>
              <a:rPr lang="en-US" altLang="zh-TW" kern="100" dirty="0">
                <a:cs typeface="Times New Roman"/>
              </a:rPr>
              <a:t>1</a:t>
            </a:r>
            <a:r>
              <a:rPr lang="zh-TW" altLang="en-US" kern="100" dirty="0">
                <a:cs typeface="Times New Roman"/>
              </a:rPr>
              <a:t>：</a:t>
            </a:r>
            <a:r>
              <a:rPr lang="en-US" altLang="zh-TW" kern="100" dirty="0">
                <a:cs typeface="Times New Roman"/>
              </a:rPr>
              <a:t>33</a:t>
            </a:r>
            <a:r>
              <a:rPr lang="zh-TW" altLang="en-US" kern="100" dirty="0" smtClean="0">
                <a:cs typeface="Times New Roman"/>
              </a:rPr>
              <a:t>）</a:t>
            </a:r>
            <a:r>
              <a:rPr lang="zh-TW" altLang="zh-TW" sz="2800" dirty="0">
                <a:latin typeface="Calibri"/>
                <a:cs typeface="Arial"/>
              </a:rPr>
              <a:t>例如，「耶穌想要往加利利去」（約</a:t>
            </a:r>
            <a:r>
              <a:rPr lang="en-US" altLang="zh-TW" sz="2800" dirty="0">
                <a:latin typeface="Calibri"/>
                <a:cs typeface="Arial"/>
              </a:rPr>
              <a:t>1</a:t>
            </a:r>
            <a:r>
              <a:rPr lang="zh-TW" altLang="zh-TW" sz="2800" dirty="0">
                <a:latin typeface="Calibri"/>
                <a:cs typeface="Arial"/>
              </a:rPr>
              <a:t>：</a:t>
            </a:r>
            <a:r>
              <a:rPr lang="en-US" altLang="zh-TW" sz="2800" dirty="0">
                <a:latin typeface="Calibri"/>
                <a:cs typeface="Arial"/>
              </a:rPr>
              <a:t>43</a:t>
            </a:r>
            <a:r>
              <a:rPr lang="zh-TW" altLang="zh-TW" sz="2800" dirty="0">
                <a:latin typeface="Calibri"/>
                <a:cs typeface="Arial"/>
              </a:rPr>
              <a:t>）的「想要往」</a:t>
            </a:r>
            <a:r>
              <a:rPr lang="en-US" altLang="zh-TW" sz="3500" dirty="0" err="1">
                <a:latin typeface="Bwgrkl"/>
                <a:cs typeface="Arial"/>
              </a:rPr>
              <a:t>hvqe,lhsen</a:t>
            </a:r>
            <a:r>
              <a:rPr lang="en-US" altLang="zh-TW" sz="3500" dirty="0">
                <a:latin typeface="Bwgrkl"/>
                <a:cs typeface="Arial"/>
              </a:rPr>
              <a:t> </a:t>
            </a:r>
            <a:r>
              <a:rPr lang="en-US" altLang="zh-TW" sz="3500" dirty="0" err="1">
                <a:latin typeface="Bwgrkl"/>
                <a:cs typeface="Arial"/>
              </a:rPr>
              <a:t>evxelqei</a:t>
            </a:r>
            <a:r>
              <a:rPr lang="en-US" altLang="zh-TW" sz="3500" dirty="0">
                <a:latin typeface="Bwgrkl"/>
                <a:cs typeface="Arial"/>
              </a:rPr>
              <a:t>/n</a:t>
            </a:r>
            <a:r>
              <a:rPr lang="zh-TW" altLang="zh-TW" sz="2800" dirty="0">
                <a:latin typeface="Calibri"/>
                <a:cs typeface="Arial"/>
              </a:rPr>
              <a:t>，不能翻譯成「他想他往」。</a:t>
            </a:r>
            <a:endParaRPr lang="en-US" altLang="zh-TW" kern="100" dirty="0">
              <a:cs typeface="Times New Roman"/>
            </a:endParaRPr>
          </a:p>
          <a:p>
            <a:r>
              <a:rPr lang="zh-TW" altLang="zh-TW" sz="2800" kern="100" dirty="0">
                <a:latin typeface="Calibri"/>
                <a:cs typeface="Arial"/>
              </a:rPr>
              <a:t>不定詞是中性單數，沒有人稱，沒有複數。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前面有冠詞時，冠詞永遠是中性單數。它的格由句子中的地位決定。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99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1028</Words>
  <Application>Microsoft Office PowerPoint</Application>
  <PresentationFormat>如螢幕大小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流線</vt:lpstr>
      <vt:lpstr>1_流線</vt:lpstr>
      <vt:lpstr>06分詞與不定詞</vt:lpstr>
      <vt:lpstr>分詞的注意事項</vt:lpstr>
      <vt:lpstr>分詞作為動詞</vt:lpstr>
      <vt:lpstr>分詞作為動詞</vt:lpstr>
      <vt:lpstr>分詞作為動詞</vt:lpstr>
      <vt:lpstr>分詞作為動詞</vt:lpstr>
      <vt:lpstr>分詞作為名詞</vt:lpstr>
      <vt:lpstr>分詞作為形容詞</vt:lpstr>
      <vt:lpstr>不定詞</vt:lpstr>
      <vt:lpstr>不定詞</vt:lpstr>
      <vt:lpstr>重要生字</vt:lpstr>
      <vt:lpstr>重要生字</vt:lpstr>
      <vt:lpstr>重要生字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06分詞不定詞</dc:title>
  <dc:creator>user</dc:creator>
  <cp:lastModifiedBy>user</cp:lastModifiedBy>
  <cp:revision>17</cp:revision>
  <cp:lastPrinted>2014-11-04T05:56:55Z</cp:lastPrinted>
  <dcterms:created xsi:type="dcterms:W3CDTF">2014-09-25T10:14:22Z</dcterms:created>
  <dcterms:modified xsi:type="dcterms:W3CDTF">2014-11-04T09:22:44Z</dcterms:modified>
</cp:coreProperties>
</file>