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handoutMasterIdLst>
    <p:handoutMasterId r:id="rId35"/>
  </p:handoutMasterIdLst>
  <p:sldIdLst>
    <p:sldId id="256" r:id="rId4"/>
    <p:sldId id="257" r:id="rId5"/>
    <p:sldId id="258" r:id="rId6"/>
    <p:sldId id="262" r:id="rId7"/>
    <p:sldId id="259" r:id="rId8"/>
    <p:sldId id="268" r:id="rId9"/>
    <p:sldId id="283" r:id="rId10"/>
    <p:sldId id="260" r:id="rId11"/>
    <p:sldId id="269" r:id="rId12"/>
    <p:sldId id="272" r:id="rId13"/>
    <p:sldId id="263" r:id="rId14"/>
    <p:sldId id="273" r:id="rId15"/>
    <p:sldId id="274" r:id="rId16"/>
    <p:sldId id="275" r:id="rId17"/>
    <p:sldId id="276" r:id="rId18"/>
    <p:sldId id="277" r:id="rId19"/>
    <p:sldId id="280" r:id="rId20"/>
    <p:sldId id="261" r:id="rId21"/>
    <p:sldId id="270" r:id="rId22"/>
    <p:sldId id="281" r:id="rId23"/>
    <p:sldId id="264" r:id="rId24"/>
    <p:sldId id="271" r:id="rId25"/>
    <p:sldId id="282" r:id="rId26"/>
    <p:sldId id="284" r:id="rId27"/>
    <p:sldId id="285" r:id="rId28"/>
    <p:sldId id="286" r:id="rId29"/>
    <p:sldId id="287" r:id="rId30"/>
    <p:sldId id="279" r:id="rId31"/>
    <p:sldId id="278" r:id="rId32"/>
    <p:sldId id="266" r:id="rId33"/>
    <p:sldId id="267" r:id="rId34"/>
  </p:sldIdLst>
  <p:sldSz cx="9144000" cy="6858000" type="screen4x3"/>
  <p:notesSz cx="9945688" cy="6811963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81" autoAdjust="0"/>
    <p:restoredTop sz="94660"/>
  </p:normalViewPr>
  <p:slideViewPr>
    <p:cSldViewPr>
      <p:cViewPr>
        <p:scale>
          <a:sx n="66" d="100"/>
          <a:sy n="66" d="100"/>
        </p:scale>
        <p:origin x="-2172" y="16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9798" cy="34059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5633588" y="0"/>
            <a:ext cx="4309798" cy="34059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886C15-FD01-4926-B758-B61D7D3FE325}" type="datetimeFigureOut">
              <a:rPr lang="zh-TW" altLang="en-US" smtClean="0"/>
              <a:t>2014/10/30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6470183"/>
            <a:ext cx="4309798" cy="34059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5633588" y="6470183"/>
            <a:ext cx="4309798" cy="34059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61DEFA-DE36-4C43-9136-40A6E3FC236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842298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B11F-EAB8-4714-91C6-416249799DA1}" type="datetimeFigureOut">
              <a:rPr lang="zh-TW" altLang="en-US" smtClean="0">
                <a:solidFill>
                  <a:srgbClr val="DBF5F9">
                    <a:shade val="90000"/>
                  </a:srgbClr>
                </a:solidFill>
              </a:rPr>
              <a:pPr/>
              <a:t>2014/10/30</a:t>
            </a:fld>
            <a:endParaRPr lang="zh-TW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FC633-65BE-4B68-B64F-F854282B6FEA}" type="slidenum">
              <a:rPr lang="zh-TW" alt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56316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B11F-EAB8-4714-91C6-416249799DA1}" type="datetimeFigureOut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pPr/>
              <a:t>2014/10/30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FC633-65BE-4B68-B64F-F854282B6FEA}" type="slidenum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1757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B11F-EAB8-4714-91C6-416249799DA1}" type="datetimeFigureOut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pPr/>
              <a:t>2014/10/30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FC633-65BE-4B68-B64F-F854282B6FEA}" type="slidenum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61853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DAC03-92A1-4673-840E-BF540CE137C4}" type="datetimeFigureOut">
              <a:rPr lang="zh-TW" altLang="en-US" smtClean="0"/>
              <a:t>2014/10/30</a:t>
            </a:fld>
            <a:endParaRPr lang="zh-TW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C291D-D924-408D-AB5C-D723471E7E4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DAC03-92A1-4673-840E-BF540CE137C4}" type="datetimeFigureOut">
              <a:rPr lang="zh-TW" altLang="en-US" smtClean="0"/>
              <a:t>2014/10/30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C291D-D924-408D-AB5C-D723471E7E4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DAC03-92A1-4673-840E-BF540CE137C4}" type="datetimeFigureOut">
              <a:rPr lang="zh-TW" altLang="en-US" smtClean="0"/>
              <a:t>2014/10/30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C291D-D924-408D-AB5C-D723471E7E4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DAC03-92A1-4673-840E-BF540CE137C4}" type="datetimeFigureOut">
              <a:rPr lang="zh-TW" altLang="en-US" smtClean="0"/>
              <a:t>2014/10/30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C291D-D924-408D-AB5C-D723471E7E4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DAC03-92A1-4673-840E-BF540CE137C4}" type="datetimeFigureOut">
              <a:rPr lang="zh-TW" altLang="en-US" smtClean="0"/>
              <a:t>2014/10/30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C291D-D924-408D-AB5C-D723471E7E4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DAC03-92A1-4673-840E-BF540CE137C4}" type="datetimeFigureOut">
              <a:rPr lang="zh-TW" altLang="en-US" smtClean="0"/>
              <a:t>2014/10/30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C291D-D924-408D-AB5C-D723471E7E4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DAC03-92A1-4673-840E-BF540CE137C4}" type="datetimeFigureOut">
              <a:rPr lang="zh-TW" altLang="en-US" smtClean="0"/>
              <a:t>2014/10/30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C291D-D924-408D-AB5C-D723471E7E4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DAC03-92A1-4673-840E-BF540CE137C4}" type="datetimeFigureOut">
              <a:rPr lang="zh-TW" altLang="en-US" smtClean="0"/>
              <a:t>2014/10/30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C291D-D924-408D-AB5C-D723471E7E4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B11F-EAB8-4714-91C6-416249799DA1}" type="datetimeFigureOut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pPr/>
              <a:t>2014/10/30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FC633-65BE-4B68-B64F-F854282B6FEA}" type="slidenum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72473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DAC03-92A1-4673-840E-BF540CE137C4}" type="datetimeFigureOut">
              <a:rPr lang="zh-TW" altLang="en-US" smtClean="0"/>
              <a:t>2014/10/30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15C291D-D924-408D-AB5C-D723471E7E4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DAC03-92A1-4673-840E-BF540CE137C4}" type="datetimeFigureOut">
              <a:rPr lang="zh-TW" altLang="en-US" smtClean="0"/>
              <a:t>2014/10/30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C291D-D924-408D-AB5C-D723471E7E4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DAC03-92A1-4673-840E-BF540CE137C4}" type="datetimeFigureOut">
              <a:rPr lang="zh-TW" altLang="en-US" smtClean="0"/>
              <a:t>2014/10/30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C291D-D924-408D-AB5C-D723471E7E4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B11F-EAB8-4714-91C6-416249799DA1}" type="datetimeFigureOut">
              <a:rPr lang="zh-TW" altLang="en-US" smtClean="0">
                <a:solidFill>
                  <a:srgbClr val="DBF5F9">
                    <a:shade val="90000"/>
                  </a:srgbClr>
                </a:solidFill>
              </a:rPr>
              <a:pPr/>
              <a:t>2014/10/30</a:t>
            </a:fld>
            <a:endParaRPr lang="zh-TW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FC633-65BE-4B68-B64F-F854282B6FEA}" type="slidenum">
              <a:rPr lang="zh-TW" alt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47623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B11F-EAB8-4714-91C6-416249799DA1}" type="datetimeFigureOut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pPr/>
              <a:t>2014/10/30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FC633-65BE-4B68-B64F-F854282B6FEA}" type="slidenum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978762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B11F-EAB8-4714-91C6-416249799DA1}" type="datetimeFigureOut">
              <a:rPr lang="zh-TW" altLang="en-US" smtClean="0">
                <a:solidFill>
                  <a:srgbClr val="DBF5F9">
                    <a:shade val="90000"/>
                  </a:srgbClr>
                </a:solidFill>
              </a:rPr>
              <a:pPr/>
              <a:t>2014/10/30</a:t>
            </a:fld>
            <a:endParaRPr lang="zh-TW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FC633-65BE-4B68-B64F-F854282B6FEA}" type="slidenum">
              <a:rPr lang="zh-TW" alt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5633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B11F-EAB8-4714-91C6-416249799DA1}" type="datetimeFigureOut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pPr/>
              <a:t>2014/10/30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FC633-65BE-4B68-B64F-F854282B6FEA}" type="slidenum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03983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B11F-EAB8-4714-91C6-416249799DA1}" type="datetimeFigureOut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pPr/>
              <a:t>2014/10/30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FC633-65BE-4B68-B64F-F854282B6FEA}" type="slidenum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41420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B11F-EAB8-4714-91C6-416249799DA1}" type="datetimeFigureOut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pPr/>
              <a:t>2014/10/30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FC633-65BE-4B68-B64F-F854282B6FEA}" type="slidenum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15266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B11F-EAB8-4714-91C6-416249799DA1}" type="datetimeFigureOut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pPr/>
              <a:t>2014/10/30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FC633-65BE-4B68-B64F-F854282B6FEA}" type="slidenum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417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B11F-EAB8-4714-91C6-416249799DA1}" type="datetimeFigureOut">
              <a:rPr lang="zh-TW" altLang="en-US" smtClean="0">
                <a:solidFill>
                  <a:srgbClr val="DBF5F9">
                    <a:shade val="90000"/>
                  </a:srgbClr>
                </a:solidFill>
              </a:rPr>
              <a:pPr/>
              <a:t>2014/10/30</a:t>
            </a:fld>
            <a:endParaRPr lang="zh-TW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FC633-65BE-4B68-B64F-F854282B6FEA}" type="slidenum">
              <a:rPr lang="zh-TW" alt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93630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B11F-EAB8-4714-91C6-416249799DA1}" type="datetimeFigureOut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pPr/>
              <a:t>2014/10/30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FC633-65BE-4B68-B64F-F854282B6FEA}" type="slidenum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00139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B11F-EAB8-4714-91C6-416249799DA1}" type="datetimeFigureOut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pPr/>
              <a:t>2014/10/30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39FC633-65BE-4B68-B64F-F854282B6FEA}" type="slidenum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15450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B11F-EAB8-4714-91C6-416249799DA1}" type="datetimeFigureOut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pPr/>
              <a:t>2014/10/30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FC633-65BE-4B68-B64F-F854282B6FEA}" type="slidenum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716420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B11F-EAB8-4714-91C6-416249799DA1}" type="datetimeFigureOut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pPr/>
              <a:t>2014/10/30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FC633-65BE-4B68-B64F-F854282B6FEA}" type="slidenum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328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B11F-EAB8-4714-91C6-416249799DA1}" type="datetimeFigureOut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pPr/>
              <a:t>2014/10/30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FC633-65BE-4B68-B64F-F854282B6FEA}" type="slidenum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907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B11F-EAB8-4714-91C6-416249799DA1}" type="datetimeFigureOut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pPr/>
              <a:t>2014/10/30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FC633-65BE-4B68-B64F-F854282B6FEA}" type="slidenum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5846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B11F-EAB8-4714-91C6-416249799DA1}" type="datetimeFigureOut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pPr/>
              <a:t>2014/10/30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FC633-65BE-4B68-B64F-F854282B6FEA}" type="slidenum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2035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B11F-EAB8-4714-91C6-416249799DA1}" type="datetimeFigureOut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pPr/>
              <a:t>2014/10/30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FC633-65BE-4B68-B64F-F854282B6FEA}" type="slidenum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044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B11F-EAB8-4714-91C6-416249799DA1}" type="datetimeFigureOut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pPr/>
              <a:t>2014/10/30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FC633-65BE-4B68-B64F-F854282B6FEA}" type="slidenum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431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B11F-EAB8-4714-91C6-416249799DA1}" type="datetimeFigureOut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pPr/>
              <a:t>2014/10/30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39FC633-65BE-4B68-B64F-F854282B6FEA}" type="slidenum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69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19EB11F-EAB8-4714-91C6-416249799DA1}" type="datetimeFigureOut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pPr/>
              <a:t>2014/10/30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39FC633-65BE-4B68-B64F-F854282B6FEA}" type="slidenum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70043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DDDAC03-92A1-4673-840E-BF540CE137C4}" type="datetimeFigureOut">
              <a:rPr lang="zh-TW" altLang="en-US" smtClean="0"/>
              <a:t>2014/10/30</a:t>
            </a:fld>
            <a:endParaRPr lang="zh-TW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15C291D-D924-408D-AB5C-D723471E7E40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19EB11F-EAB8-4714-91C6-416249799DA1}" type="datetimeFigureOut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pPr/>
              <a:t>2014/10/30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39FC633-65BE-4B68-B64F-F854282B6FEA}" type="slidenum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5605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05</a:t>
            </a:r>
            <a:r>
              <a:rPr lang="zh-TW" altLang="en-US" dirty="0" smtClean="0"/>
              <a:t>動詞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195184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動詞的語氣</a:t>
            </a:r>
            <a:r>
              <a:rPr lang="en-US" altLang="zh-TW" dirty="0" smtClean="0"/>
              <a:t>(mood)</a:t>
            </a:r>
            <a:r>
              <a:rPr lang="zh-TW" altLang="en-US" dirty="0" smtClean="0"/>
              <a:t>：假設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5069160"/>
          </a:xfrm>
        </p:spPr>
        <p:txBody>
          <a:bodyPr>
            <a:normAutofit fontScale="92500"/>
          </a:bodyPr>
          <a:lstStyle/>
          <a:p>
            <a:r>
              <a:rPr lang="zh-TW" altLang="zh-TW" sz="2800" kern="100" dirty="0" smtClean="0">
                <a:latin typeface="Bwgrkl"/>
                <a:cs typeface="Arial"/>
              </a:rPr>
              <a:t>假設</a:t>
            </a:r>
            <a:r>
              <a:rPr lang="zh-TW" altLang="zh-TW" sz="2800" kern="100" dirty="0">
                <a:latin typeface="Bwgrkl"/>
                <a:cs typeface="Arial"/>
              </a:rPr>
              <a:t>語氣的字有時是「疑問」的意思，翻譯時就在動詞後面加上一個問號（？）</a:t>
            </a:r>
            <a:r>
              <a:rPr lang="zh-TW" altLang="zh-TW" sz="2800" kern="100" dirty="0" smtClean="0">
                <a:latin typeface="Bwgrkl"/>
                <a:cs typeface="Arial"/>
              </a:rPr>
              <a:t>。</a:t>
            </a:r>
            <a:endParaRPr lang="en-US" altLang="zh-TW" sz="2800" kern="100" dirty="0" smtClean="0">
              <a:latin typeface="Calibri"/>
              <a:cs typeface="Arial"/>
            </a:endParaRPr>
          </a:p>
          <a:p>
            <a:r>
              <a:rPr lang="zh-TW" altLang="zh-TW" sz="2800" kern="100" dirty="0" smtClean="0">
                <a:latin typeface="Calibri"/>
                <a:cs typeface="Arial"/>
              </a:rPr>
              <a:t>假設</a:t>
            </a:r>
            <a:r>
              <a:rPr lang="zh-TW" altLang="zh-TW" sz="2800" kern="100" dirty="0">
                <a:latin typeface="Calibri"/>
                <a:cs typeface="Arial"/>
              </a:rPr>
              <a:t>語氣的子句常常以</a:t>
            </a:r>
            <a:r>
              <a:rPr lang="en-US" altLang="zh-TW" sz="2800" kern="100" dirty="0" err="1">
                <a:latin typeface="Bwgrkl"/>
                <a:cs typeface="Arial"/>
              </a:rPr>
              <a:t>i</a:t>
            </a:r>
            <a:r>
              <a:rPr lang="en-US" altLang="zh-TW" sz="2800" kern="100" dirty="0">
                <a:latin typeface="Bwgrkl"/>
                <a:cs typeface="Arial"/>
              </a:rPr>
              <a:t>[</a:t>
            </a:r>
            <a:r>
              <a:rPr lang="en-US" altLang="zh-TW" sz="2800" kern="100" dirty="0" err="1">
                <a:latin typeface="Bwgrkl"/>
                <a:cs typeface="Arial"/>
              </a:rPr>
              <a:t>na</a:t>
            </a:r>
            <a:r>
              <a:rPr lang="en-US" altLang="zh-TW" sz="2800" kern="100" dirty="0">
                <a:latin typeface="Bwgrkl"/>
                <a:cs typeface="Arial"/>
              </a:rPr>
              <a:t> </a:t>
            </a:r>
            <a:r>
              <a:rPr lang="zh-TW" altLang="zh-TW" sz="2800" kern="100" dirty="0">
                <a:latin typeface="Bwgrkl"/>
                <a:cs typeface="Arial"/>
              </a:rPr>
              <a:t>或</a:t>
            </a:r>
            <a:r>
              <a:rPr lang="zh-TW" altLang="zh-TW" sz="2800" kern="100" dirty="0">
                <a:latin typeface="Calibri"/>
                <a:ea typeface="Bwgrkl"/>
                <a:cs typeface="Arial"/>
              </a:rPr>
              <a:t> </a:t>
            </a:r>
            <a:r>
              <a:rPr lang="en-US" altLang="zh-TW" sz="2800" kern="100" dirty="0" err="1">
                <a:latin typeface="Bwgrkl" pitchFamily="2" charset="0"/>
                <a:ea typeface="Bwgrkl"/>
                <a:cs typeface="Arial"/>
              </a:rPr>
              <a:t>eva,n</a:t>
            </a:r>
            <a:r>
              <a:rPr lang="zh-TW" altLang="zh-TW" sz="2800" kern="100" dirty="0">
                <a:latin typeface="Bwgrkl"/>
                <a:cs typeface="Arial"/>
              </a:rPr>
              <a:t>（如果）</a:t>
            </a:r>
            <a:r>
              <a:rPr lang="zh-TW" altLang="zh-TW" sz="2800" kern="100" dirty="0">
                <a:latin typeface="Calibri"/>
                <a:cs typeface="Arial"/>
              </a:rPr>
              <a:t>開頭。其他的假設語氣開頭字有：</a:t>
            </a:r>
            <a:r>
              <a:rPr lang="en-US" altLang="zh-TW" sz="3200" kern="100" dirty="0">
                <a:latin typeface="Bwgrkl"/>
                <a:cs typeface="Arial"/>
              </a:rPr>
              <a:t>o[tan  o]j </a:t>
            </a:r>
            <a:r>
              <a:rPr lang="en-US" altLang="zh-TW" sz="3200" kern="100" dirty="0" err="1">
                <a:latin typeface="Bwgrkl"/>
                <a:cs typeface="Arial"/>
              </a:rPr>
              <a:t>a;n</a:t>
            </a:r>
            <a:r>
              <a:rPr lang="en-US" altLang="zh-TW" sz="3200" kern="100" dirty="0">
                <a:latin typeface="Bwgrkl"/>
                <a:cs typeface="Arial"/>
              </a:rPr>
              <a:t>  o[</a:t>
            </a:r>
            <a:r>
              <a:rPr lang="en-US" altLang="zh-TW" sz="3200" kern="100" dirty="0" err="1">
                <a:latin typeface="Bwgrkl"/>
                <a:cs typeface="Arial"/>
              </a:rPr>
              <a:t>pou</a:t>
            </a:r>
            <a:r>
              <a:rPr lang="en-US" altLang="zh-TW" sz="3200" kern="100" dirty="0">
                <a:latin typeface="Bwgrkl"/>
                <a:cs typeface="Arial"/>
              </a:rPr>
              <a:t> </a:t>
            </a:r>
            <a:r>
              <a:rPr lang="en-US" altLang="zh-TW" sz="3200" kern="100" dirty="0" err="1">
                <a:latin typeface="Bwgrkl"/>
                <a:cs typeface="Arial"/>
              </a:rPr>
              <a:t>a;n</a:t>
            </a:r>
            <a:r>
              <a:rPr lang="en-US" altLang="zh-TW" sz="3200" kern="100" dirty="0">
                <a:latin typeface="Bwgrkl"/>
                <a:cs typeface="Arial"/>
              </a:rPr>
              <a:t>  e[</a:t>
            </a:r>
            <a:r>
              <a:rPr lang="en-US" altLang="zh-TW" sz="3200" kern="100" dirty="0" err="1">
                <a:latin typeface="Bwgrkl"/>
                <a:cs typeface="Arial"/>
              </a:rPr>
              <a:t>wj</a:t>
            </a:r>
            <a:r>
              <a:rPr lang="en-US" altLang="zh-TW" sz="3200" kern="100" dirty="0">
                <a:latin typeface="Bwgrkl"/>
                <a:cs typeface="Arial"/>
              </a:rPr>
              <a:t>  e[</a:t>
            </a:r>
            <a:r>
              <a:rPr lang="en-US" altLang="zh-TW" sz="3200" kern="100" dirty="0" err="1">
                <a:latin typeface="Bwgrkl"/>
                <a:cs typeface="Arial"/>
              </a:rPr>
              <a:t>ws</a:t>
            </a:r>
            <a:r>
              <a:rPr lang="en-US" altLang="zh-TW" sz="3200" kern="100" dirty="0">
                <a:latin typeface="Bwgrkl"/>
                <a:cs typeface="Arial"/>
              </a:rPr>
              <a:t> </a:t>
            </a:r>
            <a:r>
              <a:rPr lang="en-US" altLang="zh-TW" sz="3200" kern="100" dirty="0" err="1" smtClean="0">
                <a:latin typeface="Bwgrkl"/>
                <a:cs typeface="Arial"/>
              </a:rPr>
              <a:t>a;n</a:t>
            </a:r>
            <a:endParaRPr lang="en-US" altLang="zh-TW" sz="3200" kern="100" dirty="0" smtClean="0">
              <a:latin typeface="Calibri"/>
              <a:cs typeface="Arial"/>
            </a:endParaRPr>
          </a:p>
          <a:p>
            <a:r>
              <a:rPr lang="en-US" altLang="zh-TW" sz="2800" kern="100" dirty="0" err="1" smtClean="0">
                <a:latin typeface="Bwgrkl"/>
                <a:cs typeface="Arial"/>
              </a:rPr>
              <a:t>i</a:t>
            </a:r>
            <a:r>
              <a:rPr lang="en-US" altLang="zh-TW" sz="2800" kern="100" dirty="0" smtClean="0">
                <a:latin typeface="Bwgrkl"/>
                <a:cs typeface="Arial"/>
              </a:rPr>
              <a:t>[</a:t>
            </a:r>
            <a:r>
              <a:rPr lang="en-US" altLang="zh-TW" sz="2800" kern="100" dirty="0" err="1" smtClean="0">
                <a:latin typeface="Bwgrkl"/>
                <a:cs typeface="Arial"/>
              </a:rPr>
              <a:t>na</a:t>
            </a:r>
            <a:r>
              <a:rPr lang="zh-TW" altLang="zh-TW" sz="2800" kern="100" dirty="0">
                <a:latin typeface="Calibri"/>
                <a:cs typeface="Arial"/>
              </a:rPr>
              <a:t>後面幾乎都是跟著假設語氣，表示「目的」，可以翻譯成「為了」、「以致」、或者不用翻譯成中文。後面若接著否定詞成為</a:t>
            </a:r>
            <a:r>
              <a:rPr lang="en-US" altLang="zh-TW" sz="3200" kern="100" dirty="0" err="1">
                <a:latin typeface="Bwgrkl"/>
                <a:cs typeface="Arial"/>
              </a:rPr>
              <a:t>i</a:t>
            </a:r>
            <a:r>
              <a:rPr lang="en-US" altLang="zh-TW" sz="3200" kern="100" dirty="0">
                <a:latin typeface="Bwgrkl"/>
                <a:cs typeface="Arial"/>
              </a:rPr>
              <a:t>[</a:t>
            </a:r>
            <a:r>
              <a:rPr lang="en-US" altLang="zh-TW" sz="3200" kern="100" dirty="0" err="1">
                <a:latin typeface="Bwgrkl"/>
                <a:cs typeface="Arial"/>
              </a:rPr>
              <a:t>na</a:t>
            </a:r>
            <a:r>
              <a:rPr lang="en-US" altLang="zh-TW" sz="3200" kern="100" dirty="0">
                <a:latin typeface="Bwgrkl"/>
                <a:cs typeface="Arial"/>
              </a:rPr>
              <a:t> </a:t>
            </a:r>
            <a:r>
              <a:rPr lang="en-US" altLang="zh-TW" sz="3200" kern="100" dirty="0" err="1">
                <a:latin typeface="Bwgrkl"/>
                <a:cs typeface="Arial"/>
              </a:rPr>
              <a:t>mh</a:t>
            </a:r>
            <a:r>
              <a:rPr lang="en-US" altLang="zh-TW" sz="3200" kern="100" dirty="0">
                <a:latin typeface="Bwgrkl"/>
                <a:cs typeface="Arial"/>
              </a:rPr>
              <a:t>,</a:t>
            </a:r>
            <a:r>
              <a:rPr lang="zh-TW" altLang="zh-TW" sz="2800" kern="100" dirty="0">
                <a:latin typeface="Calibri"/>
                <a:cs typeface="Arial"/>
              </a:rPr>
              <a:t>，則翻譯成「以免」、「免得」。</a:t>
            </a:r>
          </a:p>
          <a:p>
            <a:r>
              <a:rPr lang="zh-TW" altLang="zh-TW" sz="2800" dirty="0">
                <a:latin typeface="Bwgrkl"/>
                <a:cs typeface="Arial"/>
              </a:rPr>
              <a:t>同樣是否定詞，</a:t>
            </a:r>
            <a:r>
              <a:rPr lang="en-US" altLang="zh-TW" sz="2800" dirty="0" err="1">
                <a:latin typeface="Bwgrkl"/>
                <a:cs typeface="Arial"/>
              </a:rPr>
              <a:t>ouv</a:t>
            </a:r>
            <a:r>
              <a:rPr lang="zh-TW" altLang="zh-TW" sz="2800" dirty="0">
                <a:latin typeface="Bwgrkl"/>
                <a:cs typeface="Arial"/>
              </a:rPr>
              <a:t>否定直說語氣的動詞，而</a:t>
            </a:r>
            <a:r>
              <a:rPr lang="en-US" altLang="zh-TW" sz="2800" dirty="0" err="1">
                <a:latin typeface="Bwgrkl"/>
                <a:cs typeface="Arial"/>
              </a:rPr>
              <a:t>mh</a:t>
            </a:r>
            <a:r>
              <a:rPr lang="en-US" altLang="zh-TW" sz="2800" dirty="0">
                <a:latin typeface="Bwgrkl"/>
                <a:cs typeface="Arial"/>
              </a:rPr>
              <a:t>, </a:t>
            </a:r>
            <a:r>
              <a:rPr lang="zh-TW" altLang="zh-TW" sz="2800" dirty="0">
                <a:latin typeface="Bwgrkl"/>
                <a:cs typeface="Arial"/>
              </a:rPr>
              <a:t>否定其他語氣的動詞（包括假設語氣）。</a:t>
            </a:r>
            <a:r>
              <a:rPr lang="en-US" altLang="zh-TW" sz="3500" dirty="0" err="1">
                <a:latin typeface="Bwgrkl"/>
                <a:cs typeface="Arial"/>
              </a:rPr>
              <a:t>ouv</a:t>
            </a:r>
            <a:r>
              <a:rPr lang="en-US" altLang="zh-TW" sz="3500" dirty="0">
                <a:latin typeface="Bwgrkl"/>
                <a:cs typeface="Arial"/>
              </a:rPr>
              <a:t> </a:t>
            </a:r>
            <a:r>
              <a:rPr lang="en-US" altLang="zh-TW" sz="3500" dirty="0" err="1">
                <a:latin typeface="Bwgrkl"/>
                <a:cs typeface="Arial"/>
              </a:rPr>
              <a:t>mh</a:t>
            </a:r>
            <a:r>
              <a:rPr lang="en-US" altLang="zh-TW" sz="3500" dirty="0">
                <a:latin typeface="Bwgrkl"/>
                <a:cs typeface="Arial"/>
              </a:rPr>
              <a:t>,</a:t>
            </a:r>
            <a:r>
              <a:rPr lang="zh-TW" altLang="zh-TW" sz="2800" dirty="0">
                <a:latin typeface="Bwgrkl"/>
                <a:cs typeface="Arial"/>
              </a:rPr>
              <a:t>一起用時，表示「絕不」，是希臘文法中最強烈的否定詞</a:t>
            </a:r>
            <a:r>
              <a:rPr lang="zh-TW" altLang="zh-TW" sz="2800" dirty="0" smtClean="0">
                <a:latin typeface="Bwgrkl"/>
                <a:cs typeface="Arial"/>
              </a:rPr>
              <a:t>。</a:t>
            </a:r>
            <a:endParaRPr lang="en-US" altLang="zh-TW" sz="2800" dirty="0"/>
          </a:p>
        </p:txBody>
      </p:sp>
    </p:spTree>
    <p:extLst>
      <p:ext uri="{BB962C8B-B14F-4D97-AF65-F5344CB8AC3E}">
        <p14:creationId xmlns:p14="http://schemas.microsoft.com/office/powerpoint/2010/main" val="2286624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動詞的語氣</a:t>
            </a:r>
            <a:r>
              <a:rPr lang="en-US" altLang="zh-TW" dirty="0" smtClean="0"/>
              <a:t>(mood)</a:t>
            </a:r>
            <a:r>
              <a:rPr lang="zh-TW" altLang="en-US" dirty="0" smtClean="0"/>
              <a:t>：命令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zh-TW" altLang="en-US" sz="3200" dirty="0" smtClean="0"/>
              <a:t>命令</a:t>
            </a:r>
            <a:r>
              <a:rPr lang="en-US" altLang="zh-TW" sz="3200" dirty="0" smtClean="0"/>
              <a:t>(imperative)</a:t>
            </a:r>
          </a:p>
          <a:p>
            <a:pPr marL="434340" indent="-342900"/>
            <a:r>
              <a:rPr lang="zh-TW" altLang="zh-TW" sz="3200" dirty="0">
                <a:latin typeface="Calibri"/>
                <a:cs typeface="Arial"/>
              </a:rPr>
              <a:t>「釋放」的字典形是</a:t>
            </a:r>
            <a:r>
              <a:rPr lang="en-US" altLang="zh-TW" sz="3200" dirty="0" err="1">
                <a:latin typeface="Bwgrkl"/>
                <a:cs typeface="Arial"/>
              </a:rPr>
              <a:t>lu,w</a:t>
            </a:r>
            <a:r>
              <a:rPr lang="zh-TW" altLang="zh-TW" sz="3200" dirty="0">
                <a:latin typeface="Calibri"/>
                <a:cs typeface="Arial"/>
              </a:rPr>
              <a:t>。命令語氣是</a:t>
            </a:r>
            <a:r>
              <a:rPr lang="en-US" altLang="zh-TW" sz="3200" dirty="0" err="1">
                <a:latin typeface="Bwgrkl"/>
                <a:cs typeface="Arial"/>
              </a:rPr>
              <a:t>lu</a:t>
            </a:r>
            <a:r>
              <a:rPr lang="en-US" altLang="zh-TW" sz="3200" dirty="0">
                <a:latin typeface="Bwgrkl"/>
                <a:cs typeface="Arial"/>
              </a:rPr>
              <a:t>/e</a:t>
            </a:r>
            <a:r>
              <a:rPr lang="zh-TW" altLang="zh-TW" sz="3200">
                <a:cs typeface="Arial"/>
              </a:rPr>
              <a:t>（</a:t>
            </a:r>
            <a:r>
              <a:rPr lang="zh-TW" altLang="zh-TW" sz="3200" smtClean="0">
                <a:cs typeface="Arial"/>
              </a:rPr>
              <a:t>你</a:t>
            </a:r>
            <a:r>
              <a:rPr lang="zh-TW" altLang="en-US" sz="3200">
                <a:cs typeface="Arial"/>
              </a:rPr>
              <a:t>必須</a:t>
            </a:r>
            <a:r>
              <a:rPr lang="zh-TW" altLang="zh-TW" sz="3200" smtClean="0">
                <a:cs typeface="Arial"/>
              </a:rPr>
              <a:t>釋放</a:t>
            </a:r>
            <a:r>
              <a:rPr lang="zh-TW" altLang="zh-TW" sz="3200" dirty="0">
                <a:cs typeface="Arial"/>
              </a:rPr>
              <a:t>！）</a:t>
            </a:r>
            <a:r>
              <a:rPr lang="zh-TW" altLang="zh-TW" sz="3200" dirty="0">
                <a:latin typeface="Calibri"/>
                <a:cs typeface="Arial"/>
              </a:rPr>
              <a:t>。</a:t>
            </a:r>
            <a:endParaRPr lang="en-US" altLang="zh-TW" sz="3200" kern="100" dirty="0" smtClean="0">
              <a:latin typeface="Calibri"/>
              <a:cs typeface="Arial"/>
            </a:endParaRPr>
          </a:p>
          <a:p>
            <a:pPr marL="434340" indent="-342900"/>
            <a:r>
              <a:rPr lang="zh-TW" altLang="zh-TW" sz="3200" kern="100" dirty="0" smtClean="0">
                <a:latin typeface="Calibri"/>
                <a:cs typeface="Arial"/>
              </a:rPr>
              <a:t>命令</a:t>
            </a:r>
            <a:r>
              <a:rPr lang="zh-TW" altLang="zh-TW" sz="3200" kern="100" dirty="0">
                <a:latin typeface="Calibri"/>
                <a:cs typeface="Arial"/>
              </a:rPr>
              <a:t>語氣翻譯時，在句子最後加上驚嘆號（！）即可。</a:t>
            </a:r>
          </a:p>
          <a:p>
            <a:pPr marL="434340" indent="-342900"/>
            <a:r>
              <a:rPr lang="zh-TW" altLang="zh-TW" sz="3200" kern="100" dirty="0">
                <a:latin typeface="Calibri"/>
                <a:cs typeface="Arial"/>
              </a:rPr>
              <a:t>耶穌很喜歡用命令語氣，讓猶太人覺得祂講話好像具有來自天上的權柄。</a:t>
            </a:r>
            <a:r>
              <a:rPr lang="en-US" altLang="zh-TW" sz="3200" dirty="0">
                <a:solidFill>
                  <a:srgbClr val="000000"/>
                </a:solidFill>
                <a:latin typeface="Bwgrkl"/>
              </a:rPr>
              <a:t>a=</a:t>
            </a:r>
            <a:r>
              <a:rPr lang="en-US" altLang="zh-TW" sz="3200" dirty="0" err="1">
                <a:solidFill>
                  <a:srgbClr val="000000"/>
                </a:solidFill>
                <a:latin typeface="Bwgrkl"/>
              </a:rPr>
              <a:t>ron</a:t>
            </a:r>
            <a:r>
              <a:rPr lang="en-US" altLang="zh-TW" sz="3200" dirty="0">
                <a:solidFill>
                  <a:srgbClr val="000000"/>
                </a:solidFill>
                <a:latin typeface="Bwgrkl"/>
              </a:rPr>
              <a:t> </a:t>
            </a:r>
            <a:r>
              <a:rPr lang="en-US" altLang="zh-TW" sz="3200" dirty="0" err="1">
                <a:solidFill>
                  <a:srgbClr val="000000"/>
                </a:solidFill>
                <a:latin typeface="Bwgrkl"/>
              </a:rPr>
              <a:t>to.n</a:t>
            </a:r>
            <a:r>
              <a:rPr lang="en-US" altLang="zh-TW" sz="3200" dirty="0">
                <a:solidFill>
                  <a:srgbClr val="000000"/>
                </a:solidFill>
                <a:latin typeface="Bwgrkl"/>
              </a:rPr>
              <a:t> </a:t>
            </a:r>
            <a:r>
              <a:rPr lang="en-US" altLang="zh-TW" sz="3200" dirty="0" err="1">
                <a:solidFill>
                  <a:srgbClr val="000000"/>
                </a:solidFill>
                <a:latin typeface="Bwgrkl"/>
              </a:rPr>
              <a:t>kra,batto,n</a:t>
            </a:r>
            <a:r>
              <a:rPr lang="en-US" altLang="zh-TW" sz="3200" dirty="0">
                <a:solidFill>
                  <a:srgbClr val="000000"/>
                </a:solidFill>
                <a:latin typeface="Bwgrkl"/>
              </a:rPr>
              <a:t> </a:t>
            </a:r>
            <a:r>
              <a:rPr lang="en-US" altLang="zh-TW" sz="3200" dirty="0" err="1">
                <a:solidFill>
                  <a:srgbClr val="000000"/>
                </a:solidFill>
                <a:latin typeface="Bwgrkl"/>
              </a:rPr>
              <a:t>sou</a:t>
            </a:r>
            <a:r>
              <a:rPr lang="en-US" altLang="zh-TW" sz="3200" dirty="0">
                <a:solidFill>
                  <a:srgbClr val="000000"/>
                </a:solidFill>
                <a:latin typeface="Bwgrkl"/>
              </a:rPr>
              <a:t> kai. </a:t>
            </a:r>
            <a:r>
              <a:rPr lang="en-US" altLang="zh-TW" sz="3200" dirty="0" err="1">
                <a:solidFill>
                  <a:srgbClr val="000000"/>
                </a:solidFill>
                <a:latin typeface="Bwgrkl"/>
              </a:rPr>
              <a:t>peripa,tei</a:t>
            </a:r>
            <a:r>
              <a:rPr lang="zh-TW" altLang="zh-TW" sz="3200" dirty="0">
                <a:solidFill>
                  <a:srgbClr val="000000"/>
                </a:solidFill>
                <a:latin typeface="Bwgrkl"/>
              </a:rPr>
              <a:t>（約</a:t>
            </a:r>
            <a:r>
              <a:rPr lang="en-US" altLang="zh-TW" sz="3200" dirty="0">
                <a:solidFill>
                  <a:srgbClr val="000000"/>
                </a:solidFill>
                <a:latin typeface="Bwgrkl"/>
              </a:rPr>
              <a:t>5</a:t>
            </a:r>
            <a:r>
              <a:rPr lang="zh-TW" altLang="zh-TW" sz="3200" dirty="0">
                <a:solidFill>
                  <a:srgbClr val="000000"/>
                </a:solidFill>
                <a:latin typeface="Bwgrkl"/>
              </a:rPr>
              <a:t>：</a:t>
            </a:r>
            <a:r>
              <a:rPr lang="en-US" altLang="zh-TW" sz="3200" dirty="0">
                <a:solidFill>
                  <a:srgbClr val="000000"/>
                </a:solidFill>
                <a:latin typeface="Bwgrkl"/>
              </a:rPr>
              <a:t>11</a:t>
            </a:r>
            <a:r>
              <a:rPr lang="zh-TW" altLang="zh-TW" sz="3200" dirty="0" smtClean="0">
                <a:solidFill>
                  <a:srgbClr val="000000"/>
                </a:solidFill>
                <a:latin typeface="Bwgrkl"/>
              </a:rPr>
              <a:t>）</a:t>
            </a:r>
            <a:endParaRPr lang="zh-TW" altLang="zh-TW" sz="3200" kern="100" dirty="0">
              <a:latin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92525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動詞的語氣</a:t>
            </a:r>
            <a:r>
              <a:rPr lang="en-US" altLang="zh-TW" dirty="0" smtClean="0"/>
              <a:t>(mood)</a:t>
            </a:r>
            <a:r>
              <a:rPr lang="zh-TW" altLang="en-US" dirty="0" smtClean="0"/>
              <a:t>：命令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marL="434340" indent="-342900"/>
            <a:r>
              <a:rPr lang="zh-TW" altLang="zh-TW" sz="3200" kern="100" dirty="0" smtClean="0">
                <a:latin typeface="Calibri"/>
                <a:cs typeface="Arial"/>
              </a:rPr>
              <a:t>禱告</a:t>
            </a:r>
            <a:r>
              <a:rPr lang="zh-TW" altLang="zh-TW" sz="3200" kern="100" dirty="0">
                <a:latin typeface="Calibri"/>
                <a:cs typeface="Arial"/>
              </a:rPr>
              <a:t>時常常使用命令語氣，為的是加強禱告的迫切性，希望三一神馬上應許。</a:t>
            </a:r>
          </a:p>
          <a:p>
            <a:pPr marL="434340" indent="-342900"/>
            <a:r>
              <a:rPr lang="zh-TW" altLang="zh-TW" sz="3200" kern="100" dirty="0">
                <a:latin typeface="Calibri"/>
                <a:cs typeface="Arial"/>
              </a:rPr>
              <a:t>命令語氣的時態只有現在和過去。時間不重要，重要的是觀點</a:t>
            </a:r>
            <a:r>
              <a:rPr lang="zh-TW" altLang="zh-TW" sz="3200" kern="100" dirty="0" smtClean="0">
                <a:latin typeface="Calibri"/>
                <a:cs typeface="Arial"/>
              </a:rPr>
              <a:t>。</a:t>
            </a:r>
            <a:r>
              <a:rPr lang="en-US" altLang="zh-TW" sz="3200" kern="100" dirty="0" err="1" smtClean="0">
                <a:latin typeface="Bwgrkl" pitchFamily="2" charset="0"/>
                <a:cs typeface="Arial"/>
              </a:rPr>
              <a:t>e;geire</a:t>
            </a:r>
            <a:r>
              <a:rPr lang="en-US" altLang="zh-TW" sz="3200" kern="100" dirty="0" smtClean="0">
                <a:latin typeface="Bwgrkl" pitchFamily="2" charset="0"/>
                <a:cs typeface="Arial"/>
              </a:rPr>
              <a:t> a=</a:t>
            </a:r>
            <a:r>
              <a:rPr lang="en-US" altLang="zh-TW" sz="3200" kern="100" dirty="0" err="1" smtClean="0">
                <a:latin typeface="Bwgrkl" pitchFamily="2" charset="0"/>
                <a:cs typeface="Arial"/>
              </a:rPr>
              <a:t>ron</a:t>
            </a:r>
            <a:r>
              <a:rPr lang="en-US" altLang="zh-TW" sz="3200" kern="100" dirty="0" smtClean="0">
                <a:latin typeface="Bwgrkl" pitchFamily="2" charset="0"/>
                <a:cs typeface="Arial"/>
              </a:rPr>
              <a:t>)))</a:t>
            </a:r>
            <a:r>
              <a:rPr lang="en-US" altLang="zh-TW" sz="3200" kern="100" dirty="0" err="1" smtClean="0">
                <a:latin typeface="Bwgrkl" pitchFamily="2" charset="0"/>
                <a:cs typeface="Arial"/>
              </a:rPr>
              <a:t>peripa,tei</a:t>
            </a:r>
            <a:r>
              <a:rPr lang="zh-TW" altLang="en-US" sz="3200" kern="100" dirty="0" smtClean="0">
                <a:latin typeface="Calibri"/>
                <a:cs typeface="Arial"/>
              </a:rPr>
              <a:t>（約</a:t>
            </a:r>
            <a:r>
              <a:rPr lang="en-US" altLang="zh-TW" sz="3200" kern="100" dirty="0">
                <a:latin typeface="Calibri"/>
                <a:cs typeface="Arial"/>
              </a:rPr>
              <a:t>5</a:t>
            </a:r>
            <a:r>
              <a:rPr lang="zh-TW" altLang="en-US" sz="3200" kern="100" dirty="0">
                <a:latin typeface="Calibri"/>
                <a:cs typeface="Arial"/>
              </a:rPr>
              <a:t>：</a:t>
            </a:r>
            <a:r>
              <a:rPr lang="en-US" altLang="zh-TW" sz="3200" kern="100" dirty="0" smtClean="0">
                <a:latin typeface="Calibri"/>
                <a:cs typeface="Arial"/>
              </a:rPr>
              <a:t>8</a:t>
            </a:r>
            <a:r>
              <a:rPr lang="zh-TW" altLang="en-US" sz="3200" kern="100" dirty="0" smtClean="0">
                <a:latin typeface="Calibri"/>
                <a:cs typeface="Arial"/>
              </a:rPr>
              <a:t>）為了強調</a:t>
            </a:r>
            <a:r>
              <a:rPr lang="en-US" altLang="zh-TW" sz="3200" kern="100" dirty="0" smtClean="0">
                <a:latin typeface="Bwgrkl" pitchFamily="2" charset="0"/>
                <a:cs typeface="Arial"/>
              </a:rPr>
              <a:t>a=</a:t>
            </a:r>
            <a:r>
              <a:rPr lang="en-US" altLang="zh-TW" sz="3200" kern="100" dirty="0" err="1" smtClean="0">
                <a:latin typeface="Bwgrkl" pitchFamily="2" charset="0"/>
                <a:cs typeface="Arial"/>
              </a:rPr>
              <a:t>ron</a:t>
            </a:r>
            <a:r>
              <a:rPr lang="zh-TW" altLang="en-US" sz="3200" kern="100" smtClean="0">
                <a:latin typeface="+mn-ea"/>
                <a:cs typeface="Arial"/>
              </a:rPr>
              <a:t>的安息日爭議</a:t>
            </a:r>
            <a:r>
              <a:rPr lang="zh-TW" altLang="en-US" sz="3200" kern="100" dirty="0" smtClean="0">
                <a:latin typeface="+mn-ea"/>
                <a:cs typeface="Arial"/>
              </a:rPr>
              <a:t>而使用過去時態。</a:t>
            </a:r>
            <a:endParaRPr lang="zh-TW" altLang="zh-TW" sz="3200" kern="100" dirty="0">
              <a:latin typeface="Calibri"/>
              <a:cs typeface="Arial"/>
            </a:endParaRPr>
          </a:p>
          <a:p>
            <a:pPr marL="434340" indent="-342900"/>
            <a:r>
              <a:rPr lang="zh-TW" altLang="zh-TW" sz="3200" kern="100" dirty="0">
                <a:latin typeface="Calibri"/>
                <a:cs typeface="Arial"/>
              </a:rPr>
              <a:t>命令語氣常用第二人稱，但也有第三人稱。</a:t>
            </a:r>
          </a:p>
          <a:p>
            <a:pPr marL="434340" indent="-342900"/>
            <a:r>
              <a:rPr lang="zh-TW" altLang="zh-TW" sz="3200" kern="100" dirty="0">
                <a:latin typeface="Calibri"/>
                <a:cs typeface="Arial"/>
              </a:rPr>
              <a:t>命令語氣加上否定詞</a:t>
            </a:r>
            <a:r>
              <a:rPr lang="en-US" altLang="zh-TW" sz="3200" kern="100" dirty="0" err="1">
                <a:latin typeface="Bwgrkl"/>
                <a:cs typeface="Arial"/>
              </a:rPr>
              <a:t>mh</a:t>
            </a:r>
            <a:r>
              <a:rPr lang="en-US" altLang="zh-TW" sz="3200" kern="100" dirty="0">
                <a:latin typeface="Bwgrkl"/>
                <a:cs typeface="Arial"/>
              </a:rPr>
              <a:t>,</a:t>
            </a:r>
            <a:r>
              <a:rPr lang="zh-TW" altLang="zh-TW" sz="3200" kern="100" dirty="0">
                <a:latin typeface="Calibri"/>
                <a:cs typeface="Arial"/>
              </a:rPr>
              <a:t>，就變成禁止命令</a:t>
            </a:r>
            <a:r>
              <a:rPr lang="zh-TW" altLang="zh-TW" sz="3200" kern="100" dirty="0" smtClean="0">
                <a:latin typeface="Calibri"/>
                <a:cs typeface="Arial"/>
              </a:rPr>
              <a:t>。</a:t>
            </a:r>
            <a:endParaRPr lang="zh-TW" altLang="en-US" sz="3200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40620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主禱文朗讀</a:t>
            </a:r>
            <a:r>
              <a:rPr lang="zh-TW" altLang="zh-TW" sz="5400" dirty="0">
                <a:ea typeface="標楷體"/>
                <a:cs typeface="Times New Roman"/>
              </a:rPr>
              <a:t>（太</a:t>
            </a:r>
            <a:r>
              <a:rPr lang="en-US" altLang="zh-TW" sz="5400" dirty="0">
                <a:ea typeface="標楷體"/>
                <a:cs typeface="Times New Roman"/>
              </a:rPr>
              <a:t>6</a:t>
            </a:r>
            <a:r>
              <a:rPr lang="zh-TW" altLang="zh-TW" sz="5400" dirty="0">
                <a:ea typeface="標楷體"/>
                <a:cs typeface="Times New Roman"/>
              </a:rPr>
              <a:t>：</a:t>
            </a:r>
            <a:r>
              <a:rPr lang="en-US" altLang="zh-TW" sz="5400" dirty="0" smtClean="0">
                <a:ea typeface="標楷體"/>
                <a:cs typeface="Times New Roman"/>
              </a:rPr>
              <a:t>9-13; 1/4</a:t>
            </a:r>
            <a:r>
              <a:rPr lang="zh-TW" altLang="zh-TW" sz="5400" dirty="0" smtClean="0">
                <a:ea typeface="標楷體"/>
                <a:cs typeface="Times New Roman"/>
              </a:rPr>
              <a:t>）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altLang="zh-TW" sz="3600" kern="100" dirty="0" err="1" smtClean="0">
                <a:latin typeface="Bwgrkl"/>
                <a:ea typeface="標楷體"/>
                <a:cs typeface="Times New Roman"/>
              </a:rPr>
              <a:t>Pa,ter</a:t>
            </a:r>
            <a:r>
              <a:rPr lang="en-US" altLang="zh-TW" sz="3600" kern="100" dirty="0" smtClean="0">
                <a:latin typeface="Bwgrkl"/>
                <a:ea typeface="標楷體"/>
                <a:cs typeface="Times New Roman"/>
              </a:rPr>
              <a:t> </a:t>
            </a:r>
            <a:r>
              <a:rPr lang="en-US" altLang="zh-TW" sz="3600" kern="100" dirty="0" err="1">
                <a:latin typeface="Bwgrkl"/>
                <a:ea typeface="標楷體"/>
                <a:cs typeface="Times New Roman"/>
              </a:rPr>
              <a:t>h`mw</a:t>
            </a:r>
            <a:r>
              <a:rPr lang="en-US" altLang="zh-TW" sz="3600" kern="100" dirty="0">
                <a:latin typeface="Bwgrkl"/>
                <a:ea typeface="標楷體"/>
                <a:cs typeface="Times New Roman"/>
              </a:rPr>
              <a:t>/n o` </a:t>
            </a:r>
            <a:r>
              <a:rPr lang="en-US" altLang="zh-TW" sz="3600" kern="100" dirty="0" err="1">
                <a:latin typeface="Bwgrkl"/>
                <a:ea typeface="標楷體"/>
                <a:cs typeface="Times New Roman"/>
              </a:rPr>
              <a:t>evn</a:t>
            </a:r>
            <a:r>
              <a:rPr lang="en-US" altLang="zh-TW" sz="3600" kern="100" dirty="0">
                <a:latin typeface="Bwgrkl"/>
                <a:ea typeface="標楷體"/>
                <a:cs typeface="Times New Roman"/>
              </a:rPr>
              <a:t> </a:t>
            </a:r>
            <a:r>
              <a:rPr lang="en-US" altLang="zh-TW" sz="3600" kern="100" dirty="0" err="1">
                <a:latin typeface="Bwgrkl"/>
                <a:ea typeface="標楷體"/>
                <a:cs typeface="Times New Roman"/>
              </a:rPr>
              <a:t>toi</a:t>
            </a:r>
            <a:r>
              <a:rPr lang="en-US" altLang="zh-TW" sz="3600" kern="100" dirty="0">
                <a:latin typeface="Bwgrkl"/>
                <a:ea typeface="標楷體"/>
                <a:cs typeface="Times New Roman"/>
              </a:rPr>
              <a:t>/j </a:t>
            </a:r>
            <a:r>
              <a:rPr lang="en-US" altLang="zh-TW" sz="3600" kern="100" dirty="0" err="1">
                <a:latin typeface="Bwgrkl"/>
                <a:ea typeface="標楷體"/>
                <a:cs typeface="Times New Roman"/>
              </a:rPr>
              <a:t>ouvranoi</a:t>
            </a:r>
            <a:r>
              <a:rPr lang="en-US" altLang="zh-TW" sz="3600" kern="100" dirty="0">
                <a:latin typeface="Bwgrkl"/>
                <a:ea typeface="標楷體"/>
                <a:cs typeface="Times New Roman"/>
              </a:rPr>
              <a:t>/j) </a:t>
            </a:r>
            <a:endParaRPr lang="en-US" altLang="zh-TW" sz="3600" kern="100" dirty="0" smtClean="0">
              <a:latin typeface="Bwgrkl"/>
              <a:ea typeface="標楷體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zh-TW" altLang="zh-TW" sz="3600" kern="100" dirty="0" smtClean="0">
                <a:latin typeface="Calibri"/>
                <a:ea typeface="標楷體"/>
                <a:cs typeface="Times New Roman"/>
              </a:rPr>
              <a:t>我們</a:t>
            </a:r>
            <a:r>
              <a:rPr lang="zh-TW" altLang="zh-TW" sz="3600" kern="100" dirty="0">
                <a:latin typeface="Calibri"/>
                <a:ea typeface="標楷體"/>
                <a:cs typeface="Times New Roman"/>
              </a:rPr>
              <a:t>在諸天的</a:t>
            </a:r>
            <a:r>
              <a:rPr lang="zh-TW" altLang="zh-TW" sz="3600" kern="100" dirty="0" smtClean="0">
                <a:latin typeface="Calibri"/>
                <a:ea typeface="標楷體"/>
                <a:cs typeface="Times New Roman"/>
              </a:rPr>
              <a:t>父</a:t>
            </a:r>
            <a:r>
              <a:rPr lang="zh-TW" altLang="en-US" sz="3600" kern="100" dirty="0" smtClean="0">
                <a:latin typeface="Calibri"/>
                <a:ea typeface="標楷體"/>
                <a:cs typeface="Times New Roman"/>
              </a:rPr>
              <a:t>啊</a:t>
            </a:r>
            <a:r>
              <a:rPr lang="zh-TW" altLang="zh-TW" sz="3600" kern="100" dirty="0" smtClean="0">
                <a:latin typeface="Calibri"/>
                <a:ea typeface="標楷體"/>
                <a:cs typeface="Times New Roman"/>
              </a:rPr>
              <a:t>！</a:t>
            </a:r>
            <a:endParaRPr lang="en-US" altLang="zh-TW" sz="3600" kern="100" dirty="0" smtClean="0">
              <a:latin typeface="Calibri"/>
              <a:ea typeface="標楷體"/>
              <a:cs typeface="Times New Roman"/>
            </a:endParaRPr>
          </a:p>
          <a:p>
            <a:pPr algn="ctr"/>
            <a:r>
              <a:rPr lang="en-US" altLang="zh-TW" sz="3600" kern="100" dirty="0" err="1">
                <a:latin typeface="Bwgrkl"/>
                <a:ea typeface="標楷體"/>
                <a:cs typeface="Times New Roman"/>
              </a:rPr>
              <a:t>a`giasqh,tw</a:t>
            </a:r>
            <a:r>
              <a:rPr lang="en-US" altLang="zh-TW" sz="3600" kern="100" dirty="0">
                <a:latin typeface="Bwgrkl"/>
                <a:ea typeface="標楷體"/>
                <a:cs typeface="Times New Roman"/>
              </a:rPr>
              <a:t> to. </a:t>
            </a:r>
            <a:r>
              <a:rPr lang="en-US" altLang="zh-TW" sz="3600" kern="100" dirty="0" err="1">
                <a:latin typeface="Bwgrkl"/>
                <a:ea typeface="標楷體"/>
                <a:cs typeface="Times New Roman"/>
              </a:rPr>
              <a:t>o;noma</a:t>
            </a:r>
            <a:r>
              <a:rPr lang="en-US" altLang="zh-TW" sz="3600" kern="100" dirty="0">
                <a:latin typeface="Bwgrkl"/>
                <a:ea typeface="標楷體"/>
                <a:cs typeface="Times New Roman"/>
              </a:rPr>
              <a:t>, </a:t>
            </a:r>
            <a:r>
              <a:rPr lang="en-US" altLang="zh-TW" sz="3600" kern="100" dirty="0" err="1">
                <a:latin typeface="Bwgrkl"/>
                <a:ea typeface="標楷體"/>
                <a:cs typeface="Times New Roman"/>
              </a:rPr>
              <a:t>sou</a:t>
            </a:r>
            <a:r>
              <a:rPr lang="en-US" altLang="zh-TW" sz="3600" kern="100" dirty="0">
                <a:latin typeface="Bwgrkl"/>
                <a:ea typeface="標楷體"/>
                <a:cs typeface="Times New Roman"/>
              </a:rPr>
              <a:t>)</a:t>
            </a:r>
            <a:endParaRPr lang="zh-TW" altLang="zh-TW" sz="3600" kern="100" dirty="0">
              <a:latin typeface="Calibri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zh-TW" altLang="zh-TW" sz="3600" kern="100" dirty="0" smtClean="0">
                <a:latin typeface="Calibri"/>
                <a:ea typeface="標楷體"/>
                <a:cs typeface="Times New Roman"/>
              </a:rPr>
              <a:t>祢</a:t>
            </a:r>
            <a:r>
              <a:rPr lang="zh-TW" altLang="zh-TW" sz="3600" kern="100" dirty="0">
                <a:latin typeface="Calibri"/>
                <a:ea typeface="標楷體"/>
                <a:cs typeface="Times New Roman"/>
              </a:rPr>
              <a:t>的名必稱為聖；</a:t>
            </a:r>
            <a:endParaRPr lang="zh-TW" altLang="zh-TW" sz="3600" kern="100" dirty="0">
              <a:latin typeface="Calibri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el-GR" altLang="zh-TW" sz="3600" kern="0" dirty="0">
                <a:latin typeface="Bwgrkl"/>
                <a:cs typeface="Bwgrkl"/>
              </a:rPr>
              <a:t>evlqe,tw h` basilei,a sou) </a:t>
            </a:r>
            <a:endParaRPr lang="en-US" altLang="zh-TW" sz="3600" kern="0" dirty="0" smtClean="0">
              <a:latin typeface="Bwgrkl"/>
              <a:cs typeface="Bwgrkl"/>
            </a:endParaRPr>
          </a:p>
          <a:p>
            <a:pPr algn="ctr">
              <a:spcAft>
                <a:spcPts val="0"/>
              </a:spcAft>
            </a:pPr>
            <a:r>
              <a:rPr lang="zh-TW" altLang="zh-TW" sz="3600" kern="100" dirty="0" smtClean="0">
                <a:latin typeface="Calibri"/>
                <a:ea typeface="標楷體"/>
                <a:cs typeface="Times New Roman"/>
              </a:rPr>
              <a:t>祢</a:t>
            </a:r>
            <a:r>
              <a:rPr lang="zh-TW" altLang="zh-TW" sz="3600" kern="100" dirty="0">
                <a:latin typeface="Calibri"/>
                <a:ea typeface="標楷體"/>
                <a:cs typeface="Times New Roman"/>
              </a:rPr>
              <a:t>的國必來到</a:t>
            </a:r>
            <a:r>
              <a:rPr lang="zh-TW" altLang="zh-TW" sz="3600" kern="100" dirty="0" smtClean="0">
                <a:latin typeface="Calibri"/>
                <a:ea typeface="標楷體"/>
                <a:cs typeface="Times New Roman"/>
              </a:rPr>
              <a:t>；</a:t>
            </a:r>
            <a:endParaRPr lang="zh-TW" altLang="zh-TW" sz="3600" kern="100" dirty="0">
              <a:latin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874954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rgbClr val="04617B"/>
                </a:solidFill>
              </a:rPr>
              <a:t>主禱文朗讀</a:t>
            </a:r>
            <a:r>
              <a:rPr lang="zh-TW" altLang="zh-TW" sz="5400" dirty="0" smtClean="0">
                <a:solidFill>
                  <a:srgbClr val="04617B"/>
                </a:solidFill>
                <a:ea typeface="標楷體"/>
                <a:cs typeface="Times New Roman"/>
              </a:rPr>
              <a:t>（</a:t>
            </a:r>
            <a:r>
              <a:rPr lang="en-US" altLang="zh-TW" sz="5400" dirty="0" smtClean="0">
                <a:solidFill>
                  <a:srgbClr val="04617B"/>
                </a:solidFill>
                <a:ea typeface="標楷體"/>
                <a:cs typeface="Times New Roman"/>
              </a:rPr>
              <a:t>2/4</a:t>
            </a:r>
            <a:r>
              <a:rPr lang="zh-TW" altLang="zh-TW" sz="5400" dirty="0" smtClean="0">
                <a:solidFill>
                  <a:srgbClr val="04617B"/>
                </a:solidFill>
                <a:ea typeface="標楷體"/>
                <a:cs typeface="Times New Roman"/>
              </a:rPr>
              <a:t>）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algn="ctr">
              <a:buClr>
                <a:srgbClr val="0BD0D9"/>
              </a:buClr>
            </a:pPr>
            <a:r>
              <a:rPr lang="el-GR" altLang="zh-TW" sz="3600" kern="0" dirty="0">
                <a:solidFill>
                  <a:prstClr val="black"/>
                </a:solidFill>
                <a:latin typeface="Bwgrkl"/>
                <a:cs typeface="Bwgrkl"/>
              </a:rPr>
              <a:t>genhqh,tw to. </a:t>
            </a:r>
            <a:r>
              <a:rPr lang="en-US" altLang="zh-TW" sz="3600" kern="0" dirty="0" smtClean="0">
                <a:solidFill>
                  <a:prstClr val="black"/>
                </a:solidFill>
                <a:latin typeface="Bwgrkl"/>
                <a:cs typeface="Bwgrkl"/>
              </a:rPr>
              <a:t>q</a:t>
            </a:r>
            <a:r>
              <a:rPr lang="el-GR" altLang="zh-TW" sz="3600" kern="0" dirty="0" smtClean="0">
                <a:solidFill>
                  <a:prstClr val="black"/>
                </a:solidFill>
                <a:latin typeface="Bwgrkl"/>
                <a:cs typeface="Bwgrkl"/>
              </a:rPr>
              <a:t>e,lhma</a:t>
            </a:r>
            <a:r>
              <a:rPr lang="el-GR" altLang="zh-TW" sz="3600" kern="0" dirty="0">
                <a:solidFill>
                  <a:prstClr val="black"/>
                </a:solidFill>
                <a:latin typeface="Bwgrkl"/>
                <a:cs typeface="Bwgrkl"/>
              </a:rPr>
              <a:t>, </a:t>
            </a:r>
            <a:r>
              <a:rPr lang="el-GR" altLang="zh-TW" sz="3600" kern="0" dirty="0" smtClean="0">
                <a:solidFill>
                  <a:prstClr val="black"/>
                </a:solidFill>
                <a:latin typeface="Bwgrkl"/>
                <a:cs typeface="Bwgrkl"/>
              </a:rPr>
              <a:t>sou </a:t>
            </a:r>
            <a:endParaRPr lang="en-US" altLang="zh-TW" sz="3600" kern="0" dirty="0" smtClean="0">
              <a:solidFill>
                <a:prstClr val="black"/>
              </a:solidFill>
              <a:latin typeface="Bwgrkl"/>
              <a:cs typeface="Bwgrkl"/>
            </a:endParaRPr>
          </a:p>
          <a:p>
            <a:pPr lvl="0" algn="ctr">
              <a:buClr>
                <a:srgbClr val="0BD0D9"/>
              </a:buClr>
            </a:pPr>
            <a:r>
              <a:rPr lang="zh-TW" altLang="zh-TW" sz="3600" kern="100" dirty="0">
                <a:solidFill>
                  <a:prstClr val="black"/>
                </a:solidFill>
                <a:latin typeface="Calibri"/>
                <a:ea typeface="標楷體"/>
                <a:cs typeface="Times New Roman"/>
              </a:rPr>
              <a:t>祢的旨意必實現在地上</a:t>
            </a:r>
            <a:r>
              <a:rPr lang="zh-TW" altLang="zh-TW" sz="3600" kern="100" dirty="0" smtClean="0">
                <a:solidFill>
                  <a:prstClr val="black"/>
                </a:solidFill>
                <a:latin typeface="Calibri"/>
                <a:ea typeface="標楷體"/>
                <a:cs typeface="Times New Roman"/>
              </a:rPr>
              <a:t>，</a:t>
            </a:r>
            <a:endParaRPr lang="en-US" altLang="zh-TW" sz="3600" kern="100" dirty="0" smtClean="0">
              <a:solidFill>
                <a:prstClr val="black"/>
              </a:solidFill>
              <a:latin typeface="Calibri"/>
              <a:ea typeface="標楷體"/>
              <a:cs typeface="Times New Roman"/>
            </a:endParaRPr>
          </a:p>
          <a:p>
            <a:pPr lvl="0" algn="ctr">
              <a:buClr>
                <a:srgbClr val="0BD0D9"/>
              </a:buClr>
            </a:pPr>
            <a:r>
              <a:rPr lang="el-GR" altLang="zh-TW" sz="3600" kern="0" dirty="0" smtClean="0">
                <a:solidFill>
                  <a:prstClr val="black"/>
                </a:solidFill>
                <a:latin typeface="Bwgrkl"/>
                <a:cs typeface="Bwgrkl"/>
              </a:rPr>
              <a:t>w`j </a:t>
            </a:r>
            <a:r>
              <a:rPr lang="el-GR" altLang="zh-TW" sz="3600" kern="0" dirty="0">
                <a:solidFill>
                  <a:prstClr val="black"/>
                </a:solidFill>
                <a:latin typeface="Bwgrkl"/>
                <a:cs typeface="Bwgrkl"/>
              </a:rPr>
              <a:t>evn ouvranw/| kai. </a:t>
            </a:r>
            <a:r>
              <a:rPr lang="en-US" altLang="zh-TW" sz="3600" kern="0" dirty="0" smtClean="0">
                <a:solidFill>
                  <a:prstClr val="black"/>
                </a:solidFill>
                <a:latin typeface="Bwgrkl"/>
                <a:cs typeface="Bwgrkl"/>
              </a:rPr>
              <a:t>e</a:t>
            </a:r>
            <a:r>
              <a:rPr lang="el-GR" altLang="zh-TW" sz="3600" kern="0" dirty="0" smtClean="0">
                <a:solidFill>
                  <a:prstClr val="black"/>
                </a:solidFill>
                <a:latin typeface="Bwgrkl"/>
                <a:cs typeface="Bwgrkl"/>
              </a:rPr>
              <a:t>vpi</a:t>
            </a:r>
            <a:r>
              <a:rPr lang="el-GR" altLang="zh-TW" sz="3600" kern="0" dirty="0">
                <a:solidFill>
                  <a:prstClr val="black"/>
                </a:solidFill>
                <a:latin typeface="Bwgrkl"/>
                <a:cs typeface="Bwgrkl"/>
              </a:rPr>
              <a:t>. gh/j)</a:t>
            </a:r>
            <a:endParaRPr lang="zh-TW" altLang="zh-TW" sz="3600" kern="100" dirty="0">
              <a:solidFill>
                <a:prstClr val="black"/>
              </a:solidFill>
              <a:latin typeface="Calibri"/>
              <a:cs typeface="Times New Roman"/>
            </a:endParaRPr>
          </a:p>
          <a:p>
            <a:pPr lvl="0" algn="ctr">
              <a:buClr>
                <a:srgbClr val="0BD0D9"/>
              </a:buClr>
            </a:pPr>
            <a:r>
              <a:rPr lang="zh-TW" altLang="zh-TW" sz="3600" kern="100" dirty="0" smtClean="0">
                <a:solidFill>
                  <a:prstClr val="black"/>
                </a:solidFill>
                <a:latin typeface="Calibri"/>
                <a:ea typeface="標楷體"/>
                <a:cs typeface="Times New Roman"/>
              </a:rPr>
              <a:t>如同</a:t>
            </a:r>
            <a:r>
              <a:rPr lang="zh-TW" altLang="zh-TW" sz="3600" kern="100" dirty="0">
                <a:solidFill>
                  <a:prstClr val="black"/>
                </a:solidFill>
                <a:latin typeface="Calibri"/>
                <a:ea typeface="標楷體"/>
                <a:cs typeface="Times New Roman"/>
              </a:rPr>
              <a:t>在天上；</a:t>
            </a:r>
            <a:endParaRPr lang="zh-TW" altLang="zh-TW" sz="3600" kern="100" dirty="0">
              <a:solidFill>
                <a:prstClr val="black"/>
              </a:solidFill>
              <a:latin typeface="Calibri"/>
              <a:cs typeface="Times New Roman"/>
            </a:endParaRPr>
          </a:p>
          <a:p>
            <a:pPr lvl="0" algn="ctr">
              <a:buClr>
                <a:srgbClr val="0BD0D9"/>
              </a:buClr>
            </a:pPr>
            <a:r>
              <a:rPr lang="el-GR" altLang="zh-TW" sz="3600" kern="0" dirty="0">
                <a:solidFill>
                  <a:prstClr val="black"/>
                </a:solidFill>
                <a:latin typeface="Bwgrkl"/>
                <a:cs typeface="Bwgrkl"/>
              </a:rPr>
              <a:t>to.n a;rton h`mw/n to.n </a:t>
            </a:r>
            <a:r>
              <a:rPr lang="el-GR" altLang="zh-TW" sz="3600" kern="0" dirty="0" smtClean="0">
                <a:solidFill>
                  <a:prstClr val="black"/>
                </a:solidFill>
                <a:latin typeface="Bwgrkl"/>
                <a:cs typeface="Bwgrkl"/>
              </a:rPr>
              <a:t>evpiou,sion</a:t>
            </a:r>
            <a:endParaRPr lang="en-US" altLang="zh-TW" sz="3600" kern="0" dirty="0" smtClean="0">
              <a:solidFill>
                <a:prstClr val="black"/>
              </a:solidFill>
              <a:latin typeface="Bwgrkl"/>
              <a:cs typeface="Bwgrkl"/>
            </a:endParaRPr>
          </a:p>
          <a:p>
            <a:pPr lvl="0" algn="ctr">
              <a:buClr>
                <a:srgbClr val="0BD0D9"/>
              </a:buClr>
            </a:pPr>
            <a:r>
              <a:rPr lang="zh-TW" altLang="zh-TW" sz="3600" kern="100" dirty="0">
                <a:solidFill>
                  <a:prstClr val="black"/>
                </a:solidFill>
                <a:latin typeface="Calibri"/>
                <a:ea typeface="標楷體"/>
                <a:cs typeface="Times New Roman"/>
              </a:rPr>
              <a:t>我們日用的食物</a:t>
            </a:r>
            <a:r>
              <a:rPr lang="zh-TW" altLang="zh-TW" sz="3600" kern="100" dirty="0" smtClean="0">
                <a:solidFill>
                  <a:prstClr val="black"/>
                </a:solidFill>
                <a:latin typeface="Calibri"/>
                <a:ea typeface="標楷體"/>
                <a:cs typeface="Times New Roman"/>
              </a:rPr>
              <a:t>，</a:t>
            </a:r>
            <a:endParaRPr lang="en-US" altLang="zh-TW" sz="3600" kern="100" dirty="0" smtClean="0">
              <a:solidFill>
                <a:prstClr val="black"/>
              </a:solidFill>
              <a:latin typeface="Calibri"/>
              <a:ea typeface="標楷體"/>
              <a:cs typeface="Times New Roman"/>
            </a:endParaRPr>
          </a:p>
          <a:p>
            <a:pPr lvl="0" algn="ctr">
              <a:buClr>
                <a:srgbClr val="0BD0D9"/>
              </a:buClr>
            </a:pPr>
            <a:r>
              <a:rPr lang="el-GR" altLang="zh-TW" sz="3600" kern="0" dirty="0" smtClean="0">
                <a:solidFill>
                  <a:prstClr val="black"/>
                </a:solidFill>
                <a:latin typeface="Bwgrkl"/>
                <a:cs typeface="Bwgrkl"/>
              </a:rPr>
              <a:t>do.j </a:t>
            </a:r>
            <a:r>
              <a:rPr lang="el-GR" altLang="zh-TW" sz="3600" kern="0" dirty="0">
                <a:solidFill>
                  <a:prstClr val="black"/>
                </a:solidFill>
                <a:latin typeface="Bwgrkl"/>
                <a:cs typeface="Bwgrkl"/>
              </a:rPr>
              <a:t>h`mi/n sh,meron)</a:t>
            </a:r>
            <a:endParaRPr lang="zh-TW" altLang="zh-TW" sz="3600" kern="100" dirty="0">
              <a:solidFill>
                <a:prstClr val="black"/>
              </a:solidFill>
              <a:latin typeface="Calibri"/>
              <a:cs typeface="Times New Roman"/>
            </a:endParaRPr>
          </a:p>
          <a:p>
            <a:pPr lvl="0" algn="ctr">
              <a:buClr>
                <a:srgbClr val="0BD0D9"/>
              </a:buClr>
            </a:pPr>
            <a:r>
              <a:rPr lang="zh-TW" altLang="zh-TW" sz="3600" kern="100" dirty="0" smtClean="0">
                <a:solidFill>
                  <a:prstClr val="black"/>
                </a:solidFill>
                <a:latin typeface="Calibri"/>
                <a:ea typeface="標楷體"/>
                <a:cs typeface="Times New Roman"/>
              </a:rPr>
              <a:t>今日</a:t>
            </a:r>
            <a:r>
              <a:rPr lang="zh-TW" altLang="zh-TW" sz="3600" kern="100" dirty="0">
                <a:solidFill>
                  <a:prstClr val="black"/>
                </a:solidFill>
                <a:latin typeface="Calibri"/>
                <a:ea typeface="標楷體"/>
                <a:cs typeface="Times New Roman"/>
              </a:rPr>
              <a:t>祢必給我們；</a:t>
            </a:r>
            <a:endParaRPr lang="zh-TW" altLang="zh-TW" sz="3600" kern="100" dirty="0">
              <a:solidFill>
                <a:prstClr val="black"/>
              </a:solidFill>
              <a:latin typeface="Calibri"/>
              <a:cs typeface="Times New Roman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949683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rgbClr val="04617B"/>
                </a:solidFill>
              </a:rPr>
              <a:t>主禱文朗讀</a:t>
            </a:r>
            <a:r>
              <a:rPr lang="zh-TW" altLang="zh-TW" sz="5400" dirty="0" smtClean="0">
                <a:solidFill>
                  <a:srgbClr val="04617B"/>
                </a:solidFill>
                <a:ea typeface="標楷體"/>
                <a:cs typeface="Times New Roman"/>
              </a:rPr>
              <a:t>（</a:t>
            </a:r>
            <a:r>
              <a:rPr lang="en-US" altLang="zh-TW" sz="5400" dirty="0" smtClean="0">
                <a:solidFill>
                  <a:srgbClr val="04617B"/>
                </a:solidFill>
                <a:ea typeface="標楷體"/>
                <a:cs typeface="Times New Roman"/>
              </a:rPr>
              <a:t>3/4</a:t>
            </a:r>
            <a:r>
              <a:rPr lang="zh-TW" altLang="zh-TW" sz="5400" dirty="0" smtClean="0">
                <a:solidFill>
                  <a:srgbClr val="04617B"/>
                </a:solidFill>
                <a:ea typeface="標楷體"/>
                <a:cs typeface="Times New Roman"/>
              </a:rPr>
              <a:t>）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>
              <a:buClr>
                <a:srgbClr val="0BD0D9"/>
              </a:buClr>
            </a:pPr>
            <a:r>
              <a:rPr lang="el-GR" altLang="zh-TW" sz="3600" kern="0" dirty="0">
                <a:solidFill>
                  <a:prstClr val="black"/>
                </a:solidFill>
                <a:latin typeface="Bwgrkl"/>
                <a:cs typeface="Bwgrkl"/>
              </a:rPr>
              <a:t>kai. a;fej h`mi/n ta. ovfeilh,mata </a:t>
            </a:r>
            <a:r>
              <a:rPr lang="el-GR" altLang="zh-TW" sz="3600" kern="0" dirty="0" smtClean="0">
                <a:solidFill>
                  <a:prstClr val="black"/>
                </a:solidFill>
                <a:latin typeface="Bwgrkl"/>
                <a:cs typeface="Bwgrkl"/>
              </a:rPr>
              <a:t>h`mw/n</a:t>
            </a:r>
            <a:endParaRPr lang="en-US" altLang="zh-TW" sz="3600" kern="0" dirty="0" smtClean="0">
              <a:solidFill>
                <a:prstClr val="black"/>
              </a:solidFill>
              <a:latin typeface="Bwgrkl"/>
              <a:cs typeface="Bwgrkl"/>
            </a:endParaRPr>
          </a:p>
          <a:p>
            <a:pPr lvl="0" algn="ctr">
              <a:buClr>
                <a:srgbClr val="0BD0D9"/>
              </a:buClr>
            </a:pPr>
            <a:r>
              <a:rPr lang="zh-TW" altLang="zh-TW" sz="3600" kern="100" dirty="0">
                <a:solidFill>
                  <a:prstClr val="black"/>
                </a:solidFill>
                <a:latin typeface="Calibri"/>
                <a:ea typeface="標楷體"/>
                <a:cs typeface="Times New Roman"/>
              </a:rPr>
              <a:t>祢必赦免我們的債</a:t>
            </a:r>
            <a:r>
              <a:rPr lang="zh-TW" altLang="zh-TW" sz="3600" kern="100" dirty="0" smtClean="0">
                <a:solidFill>
                  <a:prstClr val="black"/>
                </a:solidFill>
                <a:latin typeface="Calibri"/>
                <a:ea typeface="標楷體"/>
                <a:cs typeface="Times New Roman"/>
              </a:rPr>
              <a:t>，</a:t>
            </a:r>
            <a:endParaRPr lang="en-US" altLang="zh-TW" sz="3600" kern="100" dirty="0" smtClean="0">
              <a:solidFill>
                <a:prstClr val="black"/>
              </a:solidFill>
              <a:latin typeface="Calibri"/>
              <a:ea typeface="標楷體"/>
              <a:cs typeface="Times New Roman"/>
            </a:endParaRPr>
          </a:p>
          <a:p>
            <a:pPr lvl="0" algn="ctr">
              <a:buClr>
                <a:srgbClr val="0BD0D9"/>
              </a:buClr>
            </a:pPr>
            <a:r>
              <a:rPr lang="el-GR" altLang="zh-TW" sz="3600" kern="0" dirty="0" smtClean="0">
                <a:solidFill>
                  <a:prstClr val="black"/>
                </a:solidFill>
                <a:latin typeface="Bwgrkl"/>
                <a:cs typeface="Bwgrkl"/>
              </a:rPr>
              <a:t>w`j </a:t>
            </a:r>
            <a:r>
              <a:rPr lang="el-GR" altLang="zh-TW" sz="3600" kern="0" dirty="0">
                <a:solidFill>
                  <a:prstClr val="black"/>
                </a:solidFill>
                <a:latin typeface="Bwgrkl"/>
                <a:cs typeface="Bwgrkl"/>
              </a:rPr>
              <a:t>kai. h`mei/j avfh,kamen toi/j ovfeile,taij h`mw/n)</a:t>
            </a:r>
            <a:endParaRPr lang="zh-TW" altLang="zh-TW" sz="3600" kern="100" dirty="0">
              <a:solidFill>
                <a:prstClr val="black"/>
              </a:solidFill>
              <a:latin typeface="Calibri"/>
              <a:cs typeface="Times New Roman"/>
            </a:endParaRPr>
          </a:p>
          <a:p>
            <a:pPr lvl="0" algn="ctr">
              <a:buClr>
                <a:srgbClr val="0BD0D9"/>
              </a:buClr>
            </a:pPr>
            <a:r>
              <a:rPr lang="zh-TW" altLang="zh-TW" sz="3600" kern="100" dirty="0" smtClean="0">
                <a:solidFill>
                  <a:prstClr val="black"/>
                </a:solidFill>
                <a:latin typeface="Calibri"/>
                <a:ea typeface="標楷體"/>
                <a:cs typeface="Times New Roman"/>
              </a:rPr>
              <a:t>就</a:t>
            </a:r>
            <a:r>
              <a:rPr lang="zh-TW" altLang="zh-TW" sz="3600" kern="100" dirty="0">
                <a:solidFill>
                  <a:prstClr val="black"/>
                </a:solidFill>
                <a:latin typeface="Calibri"/>
                <a:ea typeface="標楷體"/>
                <a:cs typeface="Times New Roman"/>
              </a:rPr>
              <a:t>如同我們曾赦免了我們的債戶；</a:t>
            </a:r>
            <a:endParaRPr lang="zh-TW" altLang="zh-TW" sz="3600" kern="100" dirty="0">
              <a:solidFill>
                <a:prstClr val="black"/>
              </a:solidFill>
              <a:latin typeface="Calibri"/>
              <a:cs typeface="Times New Roman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340806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rgbClr val="04617B"/>
                </a:solidFill>
              </a:rPr>
              <a:t>主禱文朗讀</a:t>
            </a:r>
            <a:r>
              <a:rPr lang="zh-TW" altLang="zh-TW" sz="5400" dirty="0" smtClean="0">
                <a:solidFill>
                  <a:srgbClr val="04617B"/>
                </a:solidFill>
                <a:ea typeface="標楷體"/>
                <a:cs typeface="Times New Roman"/>
              </a:rPr>
              <a:t>（</a:t>
            </a:r>
            <a:r>
              <a:rPr lang="en-US" altLang="zh-TW" sz="5400" dirty="0" smtClean="0">
                <a:solidFill>
                  <a:srgbClr val="04617B"/>
                </a:solidFill>
                <a:ea typeface="標楷體"/>
                <a:cs typeface="Times New Roman"/>
              </a:rPr>
              <a:t>4/4</a:t>
            </a:r>
            <a:r>
              <a:rPr lang="zh-TW" altLang="zh-TW" sz="5400" dirty="0">
                <a:solidFill>
                  <a:srgbClr val="04617B"/>
                </a:solidFill>
                <a:ea typeface="標楷體"/>
                <a:cs typeface="Times New Roman"/>
              </a:rPr>
              <a:t>）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spcAft>
                <a:spcPts val="0"/>
              </a:spcAft>
            </a:pPr>
            <a:r>
              <a:rPr lang="el-GR" altLang="zh-TW" sz="3600" kern="100" dirty="0">
                <a:latin typeface="Bwgrkl"/>
                <a:ea typeface="標楷體"/>
                <a:cs typeface="Times New Roman"/>
              </a:rPr>
              <a:t>{Oti sou/ eivsi,n h` basilei,a kai. h` du,namij </a:t>
            </a:r>
            <a:endParaRPr lang="en-US" altLang="zh-TW" sz="3600" kern="100" dirty="0" smtClean="0">
              <a:latin typeface="Bwgrkl"/>
              <a:ea typeface="標楷體"/>
              <a:cs typeface="Times New Roman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el-GR" altLang="zh-TW" sz="3600" kern="100" dirty="0">
                <a:latin typeface="Bwgrkl"/>
                <a:ea typeface="標楷體"/>
                <a:cs typeface="Times New Roman"/>
              </a:rPr>
              <a:t>kai. h` </a:t>
            </a:r>
            <a:r>
              <a:rPr lang="el-GR" altLang="zh-TW" sz="3600" kern="100" dirty="0" smtClean="0">
                <a:latin typeface="Bwgrkl"/>
                <a:ea typeface="標楷體"/>
                <a:cs typeface="Times New Roman"/>
              </a:rPr>
              <a:t>do,xa</a:t>
            </a:r>
            <a:endParaRPr lang="en-US" altLang="zh-TW" sz="3600" kern="100" dirty="0" smtClean="0">
              <a:latin typeface="Bwgrkl"/>
              <a:ea typeface="標楷體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zh-TW" altLang="zh-TW" sz="3600" dirty="0" smtClean="0">
                <a:ea typeface="標楷體"/>
                <a:cs typeface="Times New Roman"/>
              </a:rPr>
              <a:t>因為</a:t>
            </a:r>
            <a:r>
              <a:rPr lang="zh-TW" altLang="zh-TW" sz="3600" dirty="0">
                <a:ea typeface="標楷體"/>
                <a:cs typeface="Times New Roman"/>
              </a:rPr>
              <a:t>國度、權柄、榮耀都是祢的</a:t>
            </a:r>
            <a:r>
              <a:rPr lang="zh-TW" altLang="zh-TW" sz="3600" dirty="0" smtClean="0">
                <a:ea typeface="標楷體"/>
                <a:cs typeface="Times New Roman"/>
              </a:rPr>
              <a:t>，</a:t>
            </a:r>
            <a:endParaRPr lang="en-US" altLang="zh-TW" sz="3600" dirty="0" smtClean="0">
              <a:ea typeface="標楷體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el-GR" altLang="zh-TW" sz="3600" kern="100" dirty="0" smtClean="0">
                <a:latin typeface="Bwgrkl"/>
                <a:ea typeface="標楷體"/>
                <a:cs typeface="Times New Roman"/>
              </a:rPr>
              <a:t>eivj </a:t>
            </a:r>
            <a:r>
              <a:rPr lang="el-GR" altLang="zh-TW" sz="3600" kern="100" dirty="0">
                <a:latin typeface="Bwgrkl"/>
                <a:ea typeface="標楷體"/>
                <a:cs typeface="Times New Roman"/>
              </a:rPr>
              <a:t>tou.j aivw/naj</a:t>
            </a:r>
            <a:r>
              <a:rPr lang="el-GR" altLang="zh-TW" sz="3600" kern="0" dirty="0">
                <a:latin typeface="Bwgrkl"/>
                <a:cs typeface="Bwgrkl"/>
              </a:rPr>
              <a:t>) avmh,n)</a:t>
            </a:r>
            <a:endParaRPr lang="zh-TW" altLang="zh-TW" sz="3600" kern="100" dirty="0">
              <a:latin typeface="Calibri"/>
              <a:cs typeface="Times New Roman"/>
            </a:endParaRPr>
          </a:p>
          <a:p>
            <a:pPr algn="ctr"/>
            <a:r>
              <a:rPr lang="zh-TW" altLang="zh-TW" sz="3600" dirty="0" smtClean="0">
                <a:ea typeface="標楷體"/>
                <a:cs typeface="Times New Roman"/>
              </a:rPr>
              <a:t>直到</a:t>
            </a:r>
            <a:r>
              <a:rPr lang="zh-TW" altLang="zh-TW" sz="3600" dirty="0">
                <a:ea typeface="標楷體"/>
                <a:cs typeface="Times New Roman"/>
              </a:rPr>
              <a:t>永遠，阿們。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3855075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重要生字</a:t>
            </a:r>
            <a:endParaRPr lang="zh-TW" altLang="en-US" dirty="0"/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3316251"/>
              </p:ext>
            </p:extLst>
          </p:nvPr>
        </p:nvGraphicFramePr>
        <p:xfrm>
          <a:off x="395537" y="2204863"/>
          <a:ext cx="8640959" cy="4248472"/>
        </p:xfrm>
        <a:graphic>
          <a:graphicData uri="http://schemas.openxmlformats.org/drawingml/2006/table">
            <a:tbl>
              <a:tblPr firstRow="1" firstCol="1" bandRow="1"/>
              <a:tblGrid>
                <a:gridCol w="2903992"/>
                <a:gridCol w="2640623"/>
                <a:gridCol w="3096344"/>
              </a:tblGrid>
              <a:tr h="10621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200" kern="100" dirty="0" err="1">
                          <a:effectLst/>
                          <a:latin typeface="Bwgrkl"/>
                          <a:ea typeface="新細明體"/>
                          <a:cs typeface="Arial"/>
                        </a:rPr>
                        <a:t>ble,pw</a:t>
                      </a:r>
                      <a:r>
                        <a:rPr lang="en-US" sz="3200" kern="100" dirty="0">
                          <a:effectLst/>
                          <a:latin typeface="新細明體"/>
                          <a:ea typeface="新細明體"/>
                          <a:cs typeface="Arial"/>
                        </a:rPr>
                        <a:t> </a:t>
                      </a:r>
                      <a:r>
                        <a:rPr lang="zh-TW" sz="2400" kern="100" dirty="0">
                          <a:effectLst/>
                          <a:latin typeface="Calibri"/>
                          <a:ea typeface="新細明體"/>
                          <a:cs typeface="Arial"/>
                        </a:rPr>
                        <a:t>（約</a:t>
                      </a:r>
                      <a:r>
                        <a:rPr lang="en-US" sz="2400" kern="100" dirty="0">
                          <a:effectLst/>
                          <a:latin typeface="Calibri"/>
                          <a:ea typeface="新細明體"/>
                          <a:cs typeface="Arial"/>
                        </a:rPr>
                        <a:t>1</a:t>
                      </a:r>
                      <a:r>
                        <a:rPr lang="zh-TW" sz="2400" kern="100" dirty="0">
                          <a:effectLst/>
                          <a:latin typeface="Calibri"/>
                          <a:ea typeface="新細明體"/>
                          <a:cs typeface="Arial"/>
                        </a:rPr>
                        <a:t>：</a:t>
                      </a:r>
                      <a:r>
                        <a:rPr lang="en-US" sz="2400" kern="100" dirty="0">
                          <a:effectLst/>
                          <a:latin typeface="Calibri"/>
                          <a:ea typeface="新細明體"/>
                          <a:cs typeface="Arial"/>
                        </a:rPr>
                        <a:t>29</a:t>
                      </a:r>
                      <a:r>
                        <a:rPr lang="zh-TW" sz="2400" kern="100" dirty="0">
                          <a:effectLst/>
                          <a:latin typeface="Calibri"/>
                          <a:ea typeface="新細明體"/>
                          <a:cs typeface="Arial"/>
                        </a:rPr>
                        <a:t>）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200" kern="100" dirty="0" err="1">
                          <a:effectLst/>
                          <a:latin typeface="Bwgrkl"/>
                          <a:ea typeface="新細明體"/>
                          <a:cs typeface="Arial"/>
                        </a:rPr>
                        <a:t>e;cw</a:t>
                      </a:r>
                      <a:r>
                        <a:rPr lang="en-US" sz="3200" kern="100" dirty="0">
                          <a:effectLst/>
                          <a:latin typeface="新細明體"/>
                          <a:ea typeface="新細明體"/>
                          <a:cs typeface="Arial"/>
                        </a:rPr>
                        <a:t> </a:t>
                      </a:r>
                      <a:r>
                        <a:rPr lang="zh-TW" sz="2400" kern="100" dirty="0">
                          <a:effectLst/>
                          <a:latin typeface="Calibri"/>
                          <a:ea typeface="新細明體"/>
                          <a:cs typeface="Arial"/>
                        </a:rPr>
                        <a:t>（約</a:t>
                      </a:r>
                      <a:r>
                        <a:rPr lang="en-US" sz="2400" kern="100" dirty="0">
                          <a:effectLst/>
                          <a:latin typeface="Calibri"/>
                          <a:ea typeface="新細明體"/>
                          <a:cs typeface="Arial"/>
                        </a:rPr>
                        <a:t>2</a:t>
                      </a:r>
                      <a:r>
                        <a:rPr lang="zh-TW" sz="2400" kern="100" dirty="0">
                          <a:effectLst/>
                          <a:latin typeface="Calibri"/>
                          <a:ea typeface="新細明體"/>
                          <a:cs typeface="Arial"/>
                        </a:rPr>
                        <a:t>：</a:t>
                      </a:r>
                      <a:r>
                        <a:rPr lang="en-US" sz="2400" kern="100" dirty="0">
                          <a:effectLst/>
                          <a:latin typeface="Calibri"/>
                          <a:ea typeface="新細明體"/>
                          <a:cs typeface="Arial"/>
                        </a:rPr>
                        <a:t>3</a:t>
                      </a:r>
                      <a:r>
                        <a:rPr lang="zh-TW" sz="2400" kern="100" dirty="0">
                          <a:effectLst/>
                          <a:latin typeface="Calibri"/>
                          <a:ea typeface="新細明體"/>
                          <a:cs typeface="Arial"/>
                        </a:rPr>
                        <a:t>）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200" kern="100" dirty="0" err="1">
                          <a:effectLst/>
                          <a:latin typeface="Bwgrkl"/>
                          <a:ea typeface="新細明體"/>
                          <a:cs typeface="Arial"/>
                        </a:rPr>
                        <a:t>lu,w</a:t>
                      </a:r>
                      <a:r>
                        <a:rPr lang="en-US" sz="3200" kern="100" dirty="0">
                          <a:effectLst/>
                          <a:latin typeface="新細明體"/>
                          <a:ea typeface="新細明體"/>
                          <a:cs typeface="Arial"/>
                        </a:rPr>
                        <a:t> </a:t>
                      </a:r>
                      <a:r>
                        <a:rPr lang="zh-TW" sz="2400" kern="100" dirty="0">
                          <a:effectLst/>
                          <a:latin typeface="Calibri"/>
                          <a:ea typeface="新細明體"/>
                          <a:cs typeface="Arial"/>
                        </a:rPr>
                        <a:t>（約</a:t>
                      </a:r>
                      <a:r>
                        <a:rPr lang="en-US" sz="2400" kern="100" dirty="0">
                          <a:effectLst/>
                          <a:latin typeface="Calibri"/>
                          <a:ea typeface="新細明體"/>
                          <a:cs typeface="Arial"/>
                        </a:rPr>
                        <a:t>8</a:t>
                      </a:r>
                      <a:r>
                        <a:rPr lang="zh-TW" sz="2400" kern="100" dirty="0">
                          <a:effectLst/>
                          <a:latin typeface="Calibri"/>
                          <a:ea typeface="新細明體"/>
                          <a:cs typeface="Arial"/>
                        </a:rPr>
                        <a:t>：</a:t>
                      </a:r>
                      <a:r>
                        <a:rPr lang="en-US" sz="2400" kern="100" dirty="0">
                          <a:effectLst/>
                          <a:latin typeface="Calibri"/>
                          <a:ea typeface="新細明體"/>
                          <a:cs typeface="Arial"/>
                        </a:rPr>
                        <a:t>32</a:t>
                      </a:r>
                      <a:r>
                        <a:rPr lang="zh-TW" sz="2400" kern="100" dirty="0">
                          <a:effectLst/>
                          <a:latin typeface="Calibri"/>
                          <a:ea typeface="新細明體"/>
                          <a:cs typeface="Arial"/>
                        </a:rPr>
                        <a:t>）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21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200" kern="100" dirty="0" err="1">
                          <a:effectLst/>
                          <a:latin typeface="Bwgrkl"/>
                          <a:ea typeface="新細明體"/>
                          <a:cs typeface="Arial"/>
                        </a:rPr>
                        <a:t>no,moj</a:t>
                      </a:r>
                      <a:r>
                        <a:rPr lang="en-US" sz="3200" kern="100" dirty="0">
                          <a:effectLst/>
                          <a:latin typeface="新細明體"/>
                          <a:ea typeface="新細明體"/>
                          <a:cs typeface="Arial"/>
                        </a:rPr>
                        <a:t> </a:t>
                      </a:r>
                      <a:r>
                        <a:rPr lang="zh-TW" sz="2400" kern="100" dirty="0">
                          <a:effectLst/>
                          <a:latin typeface="Calibri"/>
                          <a:ea typeface="新細明體"/>
                          <a:cs typeface="Arial"/>
                        </a:rPr>
                        <a:t>（約</a:t>
                      </a:r>
                      <a:r>
                        <a:rPr lang="en-US" sz="2400" kern="100" dirty="0">
                          <a:effectLst/>
                          <a:latin typeface="Calibri"/>
                          <a:ea typeface="新細明體"/>
                          <a:cs typeface="Arial"/>
                        </a:rPr>
                        <a:t>1</a:t>
                      </a:r>
                      <a:r>
                        <a:rPr lang="zh-TW" sz="2400" kern="100" dirty="0">
                          <a:effectLst/>
                          <a:latin typeface="Calibri"/>
                          <a:ea typeface="新細明體"/>
                          <a:cs typeface="Arial"/>
                        </a:rPr>
                        <a:t>：</a:t>
                      </a:r>
                      <a:r>
                        <a:rPr lang="en-US" sz="2400" kern="100" dirty="0">
                          <a:effectLst/>
                          <a:latin typeface="Calibri"/>
                          <a:ea typeface="新細明體"/>
                          <a:cs typeface="Arial"/>
                        </a:rPr>
                        <a:t>17</a:t>
                      </a:r>
                      <a:r>
                        <a:rPr lang="zh-TW" sz="2400" kern="100" dirty="0">
                          <a:effectLst/>
                          <a:latin typeface="Calibri"/>
                          <a:ea typeface="新細明體"/>
                          <a:cs typeface="Arial"/>
                        </a:rPr>
                        <a:t>）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o[</a:t>
                      </a:r>
                      <a:r>
                        <a:rPr lang="en-US" sz="3200" kern="100" dirty="0" err="1">
                          <a:effectLst/>
                          <a:latin typeface="Bwgrkl"/>
                          <a:ea typeface="新細明體"/>
                          <a:cs typeface="Arial"/>
                        </a:rPr>
                        <a:t>pou</a:t>
                      </a:r>
                      <a:r>
                        <a:rPr lang="en-US" sz="3200" kern="100" dirty="0">
                          <a:effectLst/>
                          <a:latin typeface="新細明體"/>
                          <a:ea typeface="新細明體"/>
                          <a:cs typeface="Arial"/>
                        </a:rPr>
                        <a:t> </a:t>
                      </a:r>
                      <a:r>
                        <a:rPr lang="zh-TW" sz="2400" kern="100" dirty="0">
                          <a:effectLst/>
                          <a:latin typeface="Calibri"/>
                          <a:ea typeface="新細明體"/>
                          <a:cs typeface="Arial"/>
                        </a:rPr>
                        <a:t>（約</a:t>
                      </a:r>
                      <a:r>
                        <a:rPr lang="en-US" sz="2400" kern="100" dirty="0">
                          <a:effectLst/>
                          <a:latin typeface="Calibri"/>
                          <a:ea typeface="新細明體"/>
                          <a:cs typeface="Arial"/>
                        </a:rPr>
                        <a:t>1</a:t>
                      </a:r>
                      <a:r>
                        <a:rPr lang="zh-TW" sz="2400" kern="100" dirty="0">
                          <a:effectLst/>
                          <a:latin typeface="Calibri"/>
                          <a:ea typeface="新細明體"/>
                          <a:cs typeface="Arial"/>
                        </a:rPr>
                        <a:t>：</a:t>
                      </a:r>
                      <a:r>
                        <a:rPr lang="en-US" sz="2400" kern="100" dirty="0">
                          <a:effectLst/>
                          <a:latin typeface="Calibri"/>
                          <a:ea typeface="新細明體"/>
                          <a:cs typeface="Arial"/>
                        </a:rPr>
                        <a:t>28</a:t>
                      </a:r>
                      <a:r>
                        <a:rPr lang="zh-TW" sz="2400" kern="100" dirty="0">
                          <a:effectLst/>
                          <a:latin typeface="Calibri"/>
                          <a:ea typeface="新細明體"/>
                          <a:cs typeface="Arial"/>
                        </a:rPr>
                        <a:t>）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200" kern="100" dirty="0" err="1">
                          <a:effectLst/>
                          <a:latin typeface="Bwgrkl"/>
                          <a:ea typeface="新細明體"/>
                          <a:cs typeface="Arial"/>
                        </a:rPr>
                        <a:t>pisteu,w</a:t>
                      </a:r>
                      <a:r>
                        <a:rPr lang="en-US" sz="3200" kern="100" dirty="0">
                          <a:effectLst/>
                          <a:latin typeface="新細明體"/>
                          <a:ea typeface="新細明體"/>
                          <a:cs typeface="Arial"/>
                        </a:rPr>
                        <a:t> </a:t>
                      </a:r>
                      <a:r>
                        <a:rPr lang="zh-TW" sz="2400" kern="100" dirty="0">
                          <a:effectLst/>
                          <a:latin typeface="Calibri"/>
                          <a:ea typeface="新細明體"/>
                          <a:cs typeface="Arial"/>
                        </a:rPr>
                        <a:t>（約</a:t>
                      </a:r>
                      <a:r>
                        <a:rPr lang="en-US" sz="2400" kern="100" dirty="0">
                          <a:effectLst/>
                          <a:latin typeface="Calibri"/>
                          <a:ea typeface="新細明體"/>
                          <a:cs typeface="Arial"/>
                        </a:rPr>
                        <a:t>1</a:t>
                      </a:r>
                      <a:r>
                        <a:rPr lang="zh-TW" sz="2400" kern="100" dirty="0">
                          <a:effectLst/>
                          <a:latin typeface="Calibri"/>
                          <a:ea typeface="新細明體"/>
                          <a:cs typeface="Arial"/>
                        </a:rPr>
                        <a:t>：</a:t>
                      </a:r>
                      <a:r>
                        <a:rPr lang="en-US" sz="2400" kern="100" dirty="0">
                          <a:effectLst/>
                          <a:latin typeface="Calibri"/>
                          <a:ea typeface="新細明體"/>
                          <a:cs typeface="Arial"/>
                        </a:rPr>
                        <a:t>12</a:t>
                      </a:r>
                      <a:r>
                        <a:rPr lang="zh-TW" sz="2400" kern="100" dirty="0">
                          <a:effectLst/>
                          <a:latin typeface="Calibri"/>
                          <a:ea typeface="新細明體"/>
                          <a:cs typeface="Arial"/>
                        </a:rPr>
                        <a:t>）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21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200" kern="100" dirty="0" err="1">
                          <a:effectLst/>
                          <a:latin typeface="Bwgrkl"/>
                          <a:ea typeface="新細明體"/>
                          <a:cs typeface="Arial"/>
                        </a:rPr>
                        <a:t>pro,swpon</a:t>
                      </a:r>
                      <a:r>
                        <a:rPr lang="en-US" sz="3200" kern="100" dirty="0">
                          <a:effectLst/>
                          <a:latin typeface="新細明體"/>
                          <a:ea typeface="新細明體"/>
                          <a:cs typeface="Arial"/>
                        </a:rPr>
                        <a:t> </a:t>
                      </a:r>
                      <a:endParaRPr lang="en-US" sz="3200" kern="100" dirty="0" smtClean="0">
                        <a:effectLst/>
                        <a:latin typeface="新細明體"/>
                        <a:ea typeface="新細明體"/>
                        <a:cs typeface="Arial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 dirty="0" smtClean="0">
                          <a:effectLst/>
                          <a:latin typeface="Calibri"/>
                          <a:ea typeface="新細明體"/>
                          <a:cs typeface="Arial"/>
                        </a:rPr>
                        <a:t>（</a:t>
                      </a:r>
                      <a:r>
                        <a:rPr lang="zh-TW" sz="2400" kern="100" dirty="0">
                          <a:effectLst/>
                          <a:latin typeface="Calibri"/>
                          <a:ea typeface="新細明體"/>
                          <a:cs typeface="Arial"/>
                        </a:rPr>
                        <a:t>啟</a:t>
                      </a:r>
                      <a:r>
                        <a:rPr lang="en-US" sz="2400" kern="100" dirty="0">
                          <a:effectLst/>
                          <a:latin typeface="Calibri"/>
                          <a:ea typeface="新細明體"/>
                          <a:cs typeface="Arial"/>
                        </a:rPr>
                        <a:t>4</a:t>
                      </a:r>
                      <a:r>
                        <a:rPr lang="zh-TW" sz="2400" kern="100" dirty="0">
                          <a:effectLst/>
                          <a:latin typeface="Calibri"/>
                          <a:ea typeface="新細明體"/>
                          <a:cs typeface="Arial"/>
                        </a:rPr>
                        <a:t>：</a:t>
                      </a:r>
                      <a:r>
                        <a:rPr lang="en-US" sz="2400" kern="100" dirty="0">
                          <a:effectLst/>
                          <a:latin typeface="Calibri"/>
                          <a:ea typeface="新細明體"/>
                          <a:cs typeface="Arial"/>
                        </a:rPr>
                        <a:t>7</a:t>
                      </a:r>
                      <a:r>
                        <a:rPr lang="zh-TW" sz="2400" kern="100" dirty="0">
                          <a:effectLst/>
                          <a:latin typeface="Calibri"/>
                          <a:ea typeface="新細明體"/>
                          <a:cs typeface="Arial"/>
                        </a:rPr>
                        <a:t>）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200" kern="100" dirty="0" err="1">
                          <a:effectLst/>
                          <a:latin typeface="Bwgrkl"/>
                          <a:ea typeface="新細明體"/>
                          <a:cs typeface="Arial"/>
                        </a:rPr>
                        <a:t>to,te</a:t>
                      </a:r>
                      <a:r>
                        <a:rPr lang="en-US" sz="3200" kern="100" dirty="0">
                          <a:effectLst/>
                          <a:latin typeface="新細明體"/>
                          <a:ea typeface="新細明體"/>
                          <a:cs typeface="Arial"/>
                        </a:rPr>
                        <a:t> </a:t>
                      </a:r>
                      <a:r>
                        <a:rPr lang="zh-TW" sz="2400" kern="100" dirty="0">
                          <a:effectLst/>
                          <a:latin typeface="Calibri"/>
                          <a:ea typeface="新細明體"/>
                          <a:cs typeface="Arial"/>
                        </a:rPr>
                        <a:t>（約</a:t>
                      </a:r>
                      <a:r>
                        <a:rPr lang="en-US" sz="2400" kern="100" dirty="0">
                          <a:effectLst/>
                          <a:latin typeface="Calibri"/>
                          <a:ea typeface="新細明體"/>
                          <a:cs typeface="Arial"/>
                        </a:rPr>
                        <a:t>8</a:t>
                      </a:r>
                      <a:r>
                        <a:rPr lang="zh-TW" sz="2400" kern="100" dirty="0">
                          <a:effectLst/>
                          <a:latin typeface="Calibri"/>
                          <a:ea typeface="新細明體"/>
                          <a:cs typeface="Arial"/>
                        </a:rPr>
                        <a:t>：</a:t>
                      </a:r>
                      <a:r>
                        <a:rPr lang="en-US" sz="2400" kern="100" dirty="0">
                          <a:effectLst/>
                          <a:latin typeface="Calibri"/>
                          <a:ea typeface="新細明體"/>
                          <a:cs typeface="Arial"/>
                        </a:rPr>
                        <a:t>28</a:t>
                      </a:r>
                      <a:r>
                        <a:rPr lang="zh-TW" sz="2400" kern="100" dirty="0">
                          <a:effectLst/>
                          <a:latin typeface="Calibri"/>
                          <a:ea typeface="新細明體"/>
                          <a:cs typeface="Arial"/>
                        </a:rPr>
                        <a:t>）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200" kern="100" dirty="0" err="1">
                          <a:effectLst/>
                          <a:latin typeface="Bwgrkl"/>
                          <a:ea typeface="新細明體"/>
                          <a:cs typeface="Arial"/>
                        </a:rPr>
                        <a:t>tuflo,j</a:t>
                      </a:r>
                      <a:r>
                        <a:rPr lang="en-US" sz="3200" kern="100" dirty="0">
                          <a:effectLst/>
                          <a:latin typeface="新細明體"/>
                          <a:ea typeface="新細明體"/>
                          <a:cs typeface="Arial"/>
                        </a:rPr>
                        <a:t> </a:t>
                      </a:r>
                      <a:r>
                        <a:rPr lang="zh-TW" sz="2400" kern="100" dirty="0">
                          <a:effectLst/>
                          <a:latin typeface="Calibri"/>
                          <a:ea typeface="新細明體"/>
                          <a:cs typeface="Arial"/>
                        </a:rPr>
                        <a:t>（約</a:t>
                      </a:r>
                      <a:r>
                        <a:rPr lang="en-US" sz="2400" kern="100" dirty="0">
                          <a:effectLst/>
                          <a:latin typeface="Calibri"/>
                          <a:ea typeface="新細明體"/>
                          <a:cs typeface="Arial"/>
                        </a:rPr>
                        <a:t>5</a:t>
                      </a:r>
                      <a:r>
                        <a:rPr lang="zh-TW" sz="2400" kern="100" dirty="0">
                          <a:effectLst/>
                          <a:latin typeface="Calibri"/>
                          <a:ea typeface="新細明體"/>
                          <a:cs typeface="Arial"/>
                        </a:rPr>
                        <a:t>：</a:t>
                      </a:r>
                      <a:r>
                        <a:rPr lang="en-US" sz="2400" kern="100" dirty="0">
                          <a:effectLst/>
                          <a:latin typeface="Calibri"/>
                          <a:ea typeface="新細明體"/>
                          <a:cs typeface="Arial"/>
                        </a:rPr>
                        <a:t>3</a:t>
                      </a:r>
                      <a:r>
                        <a:rPr lang="zh-TW" sz="2400" kern="100" dirty="0">
                          <a:effectLst/>
                          <a:latin typeface="Calibri"/>
                          <a:ea typeface="新細明體"/>
                          <a:cs typeface="Arial"/>
                        </a:rPr>
                        <a:t>）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21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200" kern="100" dirty="0" err="1">
                          <a:effectLst/>
                          <a:latin typeface="Bwgrkl"/>
                          <a:ea typeface="新細明體"/>
                          <a:cs typeface="Arial"/>
                        </a:rPr>
                        <a:t>cara</a:t>
                      </a:r>
                      <a:r>
                        <a:rPr lang="en-US" sz="32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,</a:t>
                      </a:r>
                      <a:r>
                        <a:rPr lang="en-US" sz="3200" kern="100" dirty="0">
                          <a:effectLst/>
                          <a:latin typeface="新細明體"/>
                          <a:ea typeface="新細明體"/>
                          <a:cs typeface="Arial"/>
                        </a:rPr>
                        <a:t> </a:t>
                      </a:r>
                      <a:r>
                        <a:rPr lang="zh-TW" sz="2400" kern="100" dirty="0">
                          <a:effectLst/>
                          <a:latin typeface="Calibri"/>
                          <a:ea typeface="新細明體"/>
                          <a:cs typeface="Arial"/>
                        </a:rPr>
                        <a:t>（約</a:t>
                      </a:r>
                      <a:r>
                        <a:rPr lang="en-US" sz="2400" kern="100" dirty="0">
                          <a:effectLst/>
                          <a:latin typeface="Calibri"/>
                          <a:ea typeface="新細明體"/>
                          <a:cs typeface="Arial"/>
                        </a:rPr>
                        <a:t>15</a:t>
                      </a:r>
                      <a:r>
                        <a:rPr lang="zh-TW" sz="2400" kern="100" dirty="0">
                          <a:effectLst/>
                          <a:latin typeface="Calibri"/>
                          <a:ea typeface="新細明體"/>
                          <a:cs typeface="Arial"/>
                        </a:rPr>
                        <a:t>：</a:t>
                      </a:r>
                      <a:r>
                        <a:rPr lang="en-US" sz="2400" kern="100" dirty="0">
                          <a:effectLst/>
                          <a:latin typeface="Calibri"/>
                          <a:ea typeface="新細明體"/>
                          <a:cs typeface="Arial"/>
                        </a:rPr>
                        <a:t>11</a:t>
                      </a:r>
                      <a:r>
                        <a:rPr lang="zh-TW" sz="2400" kern="100" dirty="0">
                          <a:effectLst/>
                          <a:latin typeface="Calibri"/>
                          <a:ea typeface="新細明體"/>
                          <a:cs typeface="Arial"/>
                        </a:rPr>
                        <a:t>）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200" b="1" kern="100" dirty="0" err="1">
                          <a:effectLst/>
                          <a:latin typeface="Bwgrkl"/>
                          <a:ea typeface="新細明體"/>
                          <a:cs typeface="Arial"/>
                        </a:rPr>
                        <a:t>oi</a:t>
                      </a:r>
                      <a:r>
                        <a:rPr lang="en-US" sz="3200" b="1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=da</a:t>
                      </a:r>
                      <a:r>
                        <a:rPr lang="en-US" sz="3200" kern="100" dirty="0">
                          <a:effectLst/>
                          <a:latin typeface="新細明體"/>
                          <a:ea typeface="新細明體"/>
                          <a:cs typeface="Arial"/>
                        </a:rPr>
                        <a:t> </a:t>
                      </a:r>
                      <a:r>
                        <a:rPr lang="zh-TW" sz="2400" kern="100" dirty="0">
                          <a:effectLst/>
                          <a:latin typeface="Calibri"/>
                          <a:ea typeface="新細明體"/>
                          <a:cs typeface="Arial"/>
                        </a:rPr>
                        <a:t>（約</a:t>
                      </a:r>
                      <a:r>
                        <a:rPr lang="en-US" sz="2400" kern="100" dirty="0">
                          <a:effectLst/>
                          <a:latin typeface="Calibri"/>
                          <a:ea typeface="新細明體"/>
                          <a:cs typeface="Arial"/>
                        </a:rPr>
                        <a:t>1</a:t>
                      </a:r>
                      <a:r>
                        <a:rPr lang="zh-TW" sz="2400" kern="100" dirty="0">
                          <a:effectLst/>
                          <a:latin typeface="Calibri"/>
                          <a:ea typeface="新細明體"/>
                          <a:cs typeface="Arial"/>
                        </a:rPr>
                        <a:t>：</a:t>
                      </a:r>
                      <a:r>
                        <a:rPr lang="en-US" sz="2400" kern="100" dirty="0">
                          <a:effectLst/>
                          <a:latin typeface="Calibri"/>
                          <a:ea typeface="新細明體"/>
                          <a:cs typeface="Arial"/>
                        </a:rPr>
                        <a:t>26</a:t>
                      </a:r>
                      <a:r>
                        <a:rPr lang="zh-TW" sz="2400" kern="100" dirty="0">
                          <a:effectLst/>
                          <a:latin typeface="Calibri"/>
                          <a:ea typeface="新細明體"/>
                          <a:cs typeface="Arial"/>
                        </a:rPr>
                        <a:t>）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200" b="1" kern="100" dirty="0" err="1">
                          <a:effectLst/>
                          <a:latin typeface="Bwgrkl"/>
                          <a:ea typeface="新細明體"/>
                          <a:cs typeface="Arial"/>
                        </a:rPr>
                        <a:t>ginw,skw</a:t>
                      </a:r>
                      <a:r>
                        <a:rPr lang="en-US" sz="3200" b="1" kern="100" dirty="0">
                          <a:effectLst/>
                          <a:latin typeface="新細明體"/>
                          <a:ea typeface="新細明體"/>
                          <a:cs typeface="Arial"/>
                        </a:rPr>
                        <a:t> </a:t>
                      </a:r>
                      <a:r>
                        <a:rPr lang="zh-TW" sz="2400" kern="100" dirty="0">
                          <a:effectLst/>
                          <a:latin typeface="Calibri"/>
                          <a:ea typeface="新細明體"/>
                          <a:cs typeface="Arial"/>
                        </a:rPr>
                        <a:t>（約</a:t>
                      </a:r>
                      <a:r>
                        <a:rPr lang="en-US" sz="2400" kern="100" dirty="0">
                          <a:effectLst/>
                          <a:latin typeface="Calibri"/>
                          <a:ea typeface="新細明體"/>
                          <a:cs typeface="Arial"/>
                        </a:rPr>
                        <a:t>1</a:t>
                      </a:r>
                      <a:r>
                        <a:rPr lang="zh-TW" sz="2400" kern="100" dirty="0">
                          <a:effectLst/>
                          <a:latin typeface="Calibri"/>
                          <a:ea typeface="新細明體"/>
                          <a:cs typeface="Arial"/>
                        </a:rPr>
                        <a:t>：</a:t>
                      </a:r>
                      <a:r>
                        <a:rPr lang="en-US" sz="2400" kern="100" dirty="0">
                          <a:effectLst/>
                          <a:latin typeface="Calibri"/>
                          <a:ea typeface="新細明體"/>
                          <a:cs typeface="Arial"/>
                        </a:rPr>
                        <a:t>10</a:t>
                      </a:r>
                      <a:r>
                        <a:rPr lang="zh-TW" sz="2400" kern="100" dirty="0">
                          <a:effectLst/>
                          <a:latin typeface="Calibri"/>
                          <a:ea typeface="新細明體"/>
                          <a:cs typeface="Arial"/>
                        </a:rPr>
                        <a:t>）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03572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動詞</a:t>
            </a:r>
            <a:r>
              <a:rPr lang="zh-TW" altLang="en-US" dirty="0"/>
              <a:t>的</a:t>
            </a:r>
            <a:r>
              <a:rPr lang="zh-TW" altLang="en-US" dirty="0" smtClean="0"/>
              <a:t>時態</a:t>
            </a:r>
            <a:r>
              <a:rPr lang="en-US" altLang="zh-TW" dirty="0" smtClean="0"/>
              <a:t>(tense)</a:t>
            </a:r>
            <a:r>
              <a:rPr lang="zh-TW" altLang="en-US" dirty="0" smtClean="0"/>
              <a:t>：現在與未來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7500" lnSpcReduction="20000"/>
          </a:bodyPr>
          <a:lstStyle/>
          <a:p>
            <a:r>
              <a:rPr lang="zh-TW" altLang="en-US" sz="4000" dirty="0" smtClean="0"/>
              <a:t>現在</a:t>
            </a:r>
            <a:r>
              <a:rPr lang="en-US" altLang="zh-TW" sz="4000" dirty="0" smtClean="0"/>
              <a:t>(present)</a:t>
            </a:r>
          </a:p>
          <a:p>
            <a:pPr lvl="1"/>
            <a:r>
              <a:rPr lang="zh-TW" altLang="zh-TW" sz="4000" dirty="0">
                <a:latin typeface="Calibri"/>
                <a:cs typeface="Arial"/>
              </a:rPr>
              <a:t>「釋放」的字典形是</a:t>
            </a:r>
            <a:r>
              <a:rPr lang="en-US" altLang="zh-TW" sz="4400" dirty="0" err="1">
                <a:latin typeface="Bwgrkl"/>
                <a:cs typeface="Arial"/>
              </a:rPr>
              <a:t>lu,w</a:t>
            </a:r>
            <a:r>
              <a:rPr lang="zh-TW" altLang="zh-TW" sz="4000" dirty="0" smtClean="0">
                <a:latin typeface="Calibri"/>
                <a:cs typeface="Arial"/>
              </a:rPr>
              <a:t>。</a:t>
            </a:r>
            <a:r>
              <a:rPr lang="zh-TW" altLang="zh-TW" sz="4000" dirty="0">
                <a:latin typeface="Calibri"/>
                <a:cs typeface="Arial"/>
              </a:rPr>
              <a:t>現在時態第三人稱是</a:t>
            </a:r>
            <a:r>
              <a:rPr lang="en-US" altLang="zh-TW" sz="4400" dirty="0" err="1">
                <a:latin typeface="Bwgrkl"/>
                <a:cs typeface="Arial"/>
              </a:rPr>
              <a:t>lu,ei</a:t>
            </a:r>
            <a:r>
              <a:rPr lang="zh-TW" altLang="zh-TW" sz="4000" dirty="0">
                <a:latin typeface="Calibri"/>
                <a:cs typeface="Arial"/>
              </a:rPr>
              <a:t>（路</a:t>
            </a:r>
            <a:r>
              <a:rPr lang="en-US" altLang="zh-TW" sz="4000" dirty="0">
                <a:latin typeface="Calibri"/>
                <a:cs typeface="Arial"/>
              </a:rPr>
              <a:t>13</a:t>
            </a:r>
            <a:r>
              <a:rPr lang="zh-TW" altLang="zh-TW" sz="4000" dirty="0">
                <a:latin typeface="Calibri"/>
                <a:cs typeface="Arial"/>
              </a:rPr>
              <a:t>：</a:t>
            </a:r>
            <a:r>
              <a:rPr lang="en-US" altLang="zh-TW" sz="4000" dirty="0">
                <a:latin typeface="Calibri"/>
                <a:cs typeface="Arial"/>
              </a:rPr>
              <a:t>15</a:t>
            </a:r>
            <a:r>
              <a:rPr lang="zh-TW" altLang="zh-TW" sz="4000" dirty="0">
                <a:latin typeface="Calibri"/>
                <a:cs typeface="Arial"/>
              </a:rPr>
              <a:t>）。</a:t>
            </a:r>
            <a:endParaRPr lang="en-US" altLang="zh-TW" sz="3800" dirty="0"/>
          </a:p>
          <a:p>
            <a:pPr lvl="1"/>
            <a:r>
              <a:rPr lang="en-US" altLang="zh-TW" sz="3800" dirty="0" smtClean="0"/>
              <a:t> </a:t>
            </a:r>
            <a:r>
              <a:rPr lang="en-US" altLang="zh-TW" sz="4100" dirty="0" err="1" smtClean="0">
                <a:latin typeface="Bwgrkl" pitchFamily="2" charset="0"/>
              </a:rPr>
              <a:t>avmh.n</a:t>
            </a:r>
            <a:r>
              <a:rPr lang="en-US" altLang="zh-TW" sz="4100" dirty="0" smtClean="0">
                <a:latin typeface="Bwgrkl" pitchFamily="2" charset="0"/>
              </a:rPr>
              <a:t> </a:t>
            </a:r>
            <a:r>
              <a:rPr lang="en-US" altLang="zh-TW" sz="4100" dirty="0" err="1" smtClean="0">
                <a:latin typeface="Bwgrkl" pitchFamily="2" charset="0"/>
              </a:rPr>
              <a:t>avmh.n</a:t>
            </a:r>
            <a:r>
              <a:rPr lang="en-US" altLang="zh-TW" sz="4100" dirty="0" smtClean="0">
                <a:latin typeface="Bwgrkl" pitchFamily="2" charset="0"/>
              </a:rPr>
              <a:t> </a:t>
            </a:r>
            <a:r>
              <a:rPr lang="en-US" altLang="zh-TW" sz="4100" dirty="0" err="1" smtClean="0">
                <a:latin typeface="Bwgrkl" pitchFamily="2" charset="0"/>
              </a:rPr>
              <a:t>le,gw</a:t>
            </a:r>
            <a:r>
              <a:rPr lang="en-US" altLang="zh-TW" sz="4100" dirty="0" smtClean="0">
                <a:latin typeface="Bwgrkl" pitchFamily="2" charset="0"/>
              </a:rPr>
              <a:t> </a:t>
            </a:r>
            <a:r>
              <a:rPr lang="en-US" altLang="zh-TW" sz="4100" dirty="0" err="1" smtClean="0">
                <a:latin typeface="Bwgrkl" pitchFamily="2" charset="0"/>
              </a:rPr>
              <a:t>soi</a:t>
            </a:r>
            <a:r>
              <a:rPr lang="zh-TW" altLang="en-US" sz="3800" dirty="0" smtClean="0">
                <a:latin typeface="Bwgrkl" pitchFamily="2" charset="0"/>
              </a:rPr>
              <a:t>（約</a:t>
            </a:r>
            <a:r>
              <a:rPr lang="en-US" altLang="zh-TW" sz="3800" dirty="0" smtClean="0">
                <a:latin typeface="Bwgrkl" pitchFamily="2" charset="0"/>
              </a:rPr>
              <a:t>3</a:t>
            </a:r>
            <a:r>
              <a:rPr lang="zh-TW" altLang="en-US" sz="3800" dirty="0" smtClean="0">
                <a:latin typeface="Bwgrkl" pitchFamily="2" charset="0"/>
              </a:rPr>
              <a:t>：</a:t>
            </a:r>
            <a:r>
              <a:rPr lang="en-US" altLang="zh-TW" sz="3800" dirty="0" smtClean="0">
                <a:latin typeface="Bwgrkl" pitchFamily="2" charset="0"/>
              </a:rPr>
              <a:t>3</a:t>
            </a:r>
            <a:r>
              <a:rPr lang="zh-TW" altLang="en-US" sz="3800" dirty="0" smtClean="0">
                <a:latin typeface="Bwgrkl" pitchFamily="2" charset="0"/>
              </a:rPr>
              <a:t>）</a:t>
            </a:r>
            <a:endParaRPr lang="en-US" altLang="zh-TW" sz="3800" dirty="0"/>
          </a:p>
          <a:p>
            <a:r>
              <a:rPr lang="zh-TW" altLang="en-US" sz="4000" dirty="0" smtClean="0"/>
              <a:t>未來</a:t>
            </a:r>
            <a:r>
              <a:rPr lang="en-US" altLang="zh-TW" sz="4000" dirty="0" smtClean="0"/>
              <a:t>(future)</a:t>
            </a:r>
            <a:endParaRPr lang="en-US" altLang="zh-TW" sz="4000" dirty="0"/>
          </a:p>
          <a:p>
            <a:pPr lvl="1"/>
            <a:r>
              <a:rPr lang="zh-TW" altLang="zh-TW" sz="4000" dirty="0">
                <a:latin typeface="Calibri"/>
                <a:cs typeface="Arial"/>
              </a:rPr>
              <a:t>「釋放」的字典形是</a:t>
            </a:r>
            <a:r>
              <a:rPr lang="en-US" altLang="zh-TW" sz="4400" dirty="0" err="1">
                <a:latin typeface="Bwgrkl"/>
                <a:cs typeface="Arial"/>
              </a:rPr>
              <a:t>lu,w</a:t>
            </a:r>
            <a:r>
              <a:rPr lang="zh-TW" altLang="zh-TW" sz="4000" dirty="0">
                <a:latin typeface="Calibri"/>
                <a:cs typeface="Arial"/>
              </a:rPr>
              <a:t>。未來時態是</a:t>
            </a:r>
            <a:r>
              <a:rPr lang="en-US" altLang="zh-TW" sz="4400" dirty="0" err="1">
                <a:latin typeface="Bwgrkl"/>
                <a:cs typeface="Arial"/>
              </a:rPr>
              <a:t>lu,sw</a:t>
            </a:r>
            <a:r>
              <a:rPr lang="zh-TW" altLang="zh-TW" sz="4000" dirty="0" smtClean="0">
                <a:latin typeface="Calibri"/>
                <a:cs typeface="Arial"/>
              </a:rPr>
              <a:t>。</a:t>
            </a:r>
            <a:r>
              <a:rPr lang="en-US" altLang="zh-TW" sz="4400" dirty="0">
                <a:latin typeface="Bwgrkl"/>
                <a:cs typeface="Arial"/>
              </a:rPr>
              <a:t> </a:t>
            </a:r>
            <a:r>
              <a:rPr lang="en-US" altLang="zh-TW" sz="4400" dirty="0" err="1">
                <a:latin typeface="Bwgrkl"/>
                <a:cs typeface="Arial"/>
              </a:rPr>
              <a:t>luqh,setai</a:t>
            </a:r>
            <a:r>
              <a:rPr lang="zh-TW" altLang="zh-TW" sz="4000" dirty="0">
                <a:latin typeface="Bwgrkl"/>
                <a:cs typeface="Arial"/>
              </a:rPr>
              <a:t>（啟</a:t>
            </a:r>
            <a:r>
              <a:rPr lang="en-US" altLang="zh-TW" sz="4000" dirty="0">
                <a:latin typeface="Bwgrkl"/>
                <a:cs typeface="Arial"/>
              </a:rPr>
              <a:t>20</a:t>
            </a:r>
            <a:r>
              <a:rPr lang="zh-TW" altLang="zh-TW" sz="4000" dirty="0">
                <a:latin typeface="Bwgrkl"/>
                <a:cs typeface="Arial"/>
              </a:rPr>
              <a:t>：</a:t>
            </a:r>
            <a:r>
              <a:rPr lang="en-US" altLang="zh-TW" sz="4000" dirty="0">
                <a:latin typeface="Bwgrkl"/>
                <a:cs typeface="Arial"/>
              </a:rPr>
              <a:t>7</a:t>
            </a:r>
            <a:r>
              <a:rPr lang="zh-TW" altLang="zh-TW" sz="4000" dirty="0">
                <a:latin typeface="Bwgrkl"/>
                <a:cs typeface="Arial"/>
              </a:rPr>
              <a:t>；未來被動第三人稱單數）</a:t>
            </a:r>
            <a:r>
              <a:rPr lang="zh-TW" altLang="zh-TW" sz="4000" dirty="0">
                <a:latin typeface="Calibri"/>
                <a:cs typeface="Arial"/>
              </a:rPr>
              <a:t>。</a:t>
            </a:r>
            <a:endParaRPr lang="en-US" altLang="zh-TW" sz="3800" dirty="0" smtClean="0"/>
          </a:p>
          <a:p>
            <a:pPr lvl="1"/>
            <a:r>
              <a:rPr lang="zh-TW" altLang="en-US" sz="3800" dirty="0" smtClean="0"/>
              <a:t>可以</a:t>
            </a:r>
            <a:r>
              <a:rPr lang="zh-TW" altLang="en-US" sz="3800" dirty="0"/>
              <a:t>表示「將來」。涉及神的應許時，也可以翻譯成「必」</a:t>
            </a:r>
            <a:r>
              <a:rPr lang="zh-TW" altLang="en-US" sz="3800" dirty="0" smtClean="0"/>
              <a:t>。</a:t>
            </a:r>
            <a:r>
              <a:rPr lang="en-US" altLang="zh-TW" sz="4100" dirty="0" err="1" smtClean="0">
                <a:latin typeface="Bwgrkl" pitchFamily="2" charset="0"/>
              </a:rPr>
              <a:t>ouv</a:t>
            </a:r>
            <a:r>
              <a:rPr lang="en-US" altLang="zh-TW" sz="4100" dirty="0" smtClean="0">
                <a:latin typeface="Bwgrkl" pitchFamily="2" charset="0"/>
              </a:rPr>
              <a:t> </a:t>
            </a:r>
            <a:r>
              <a:rPr lang="en-US" altLang="zh-TW" sz="4100" dirty="0" err="1" smtClean="0">
                <a:latin typeface="Bwgrkl" pitchFamily="2" charset="0"/>
              </a:rPr>
              <a:t>mh</a:t>
            </a:r>
            <a:r>
              <a:rPr lang="en-US" altLang="zh-TW" sz="4100" dirty="0" smtClean="0">
                <a:latin typeface="Bwgrkl" pitchFamily="2" charset="0"/>
              </a:rPr>
              <a:t>. </a:t>
            </a:r>
            <a:r>
              <a:rPr lang="en-US" altLang="zh-TW" sz="4100" dirty="0" err="1" smtClean="0">
                <a:latin typeface="Bwgrkl" pitchFamily="2" charset="0"/>
              </a:rPr>
              <a:t>diyh,sei</a:t>
            </a:r>
            <a:r>
              <a:rPr lang="en-US" altLang="zh-TW" sz="4100" dirty="0" smtClean="0">
                <a:latin typeface="Bwgrkl" pitchFamily="2" charset="0"/>
              </a:rPr>
              <a:t> </a:t>
            </a:r>
            <a:r>
              <a:rPr lang="en-US" altLang="zh-TW" sz="4100" dirty="0" err="1" smtClean="0">
                <a:latin typeface="Bwgrkl" pitchFamily="2" charset="0"/>
              </a:rPr>
              <a:t>eivj</a:t>
            </a:r>
            <a:r>
              <a:rPr lang="en-US" altLang="zh-TW" sz="4100" dirty="0" smtClean="0">
                <a:latin typeface="Bwgrkl" pitchFamily="2" charset="0"/>
              </a:rPr>
              <a:t> </a:t>
            </a:r>
            <a:r>
              <a:rPr lang="en-US" altLang="zh-TW" sz="4100" dirty="0" err="1" smtClean="0">
                <a:latin typeface="Bwgrkl" pitchFamily="2" charset="0"/>
              </a:rPr>
              <a:t>to.n</a:t>
            </a:r>
            <a:r>
              <a:rPr lang="en-US" altLang="zh-TW" sz="4100" dirty="0" smtClean="0">
                <a:latin typeface="Bwgrkl" pitchFamily="2" charset="0"/>
              </a:rPr>
              <a:t> </a:t>
            </a:r>
            <a:r>
              <a:rPr lang="en-US" altLang="zh-TW" sz="4100" dirty="0" err="1" smtClean="0">
                <a:latin typeface="Bwgrkl" pitchFamily="2" charset="0"/>
              </a:rPr>
              <a:t>aivw</a:t>
            </a:r>
            <a:r>
              <a:rPr lang="en-US" altLang="zh-TW" sz="4100" dirty="0" smtClean="0">
                <a:latin typeface="Bwgrkl" pitchFamily="2" charset="0"/>
              </a:rPr>
              <a:t>/</a:t>
            </a:r>
            <a:r>
              <a:rPr lang="en-US" altLang="zh-TW" sz="4100" dirty="0" err="1" smtClean="0">
                <a:latin typeface="Bwgrkl" pitchFamily="2" charset="0"/>
              </a:rPr>
              <a:t>na</a:t>
            </a:r>
            <a:r>
              <a:rPr lang="zh-TW" altLang="en-US" sz="3800" dirty="0" smtClean="0">
                <a:latin typeface="Bwgrkl" pitchFamily="2" charset="0"/>
              </a:rPr>
              <a:t>（約</a:t>
            </a:r>
            <a:r>
              <a:rPr lang="en-US" altLang="zh-TW" sz="3800" dirty="0" smtClean="0">
                <a:latin typeface="Bwgrkl" pitchFamily="2" charset="0"/>
              </a:rPr>
              <a:t>4</a:t>
            </a:r>
            <a:r>
              <a:rPr lang="zh-TW" altLang="en-US" sz="3800" dirty="0" smtClean="0">
                <a:latin typeface="Bwgrkl" pitchFamily="2" charset="0"/>
              </a:rPr>
              <a:t>：</a:t>
            </a:r>
            <a:r>
              <a:rPr lang="en-US" altLang="zh-TW" sz="3800" dirty="0" smtClean="0">
                <a:latin typeface="Bwgrkl" pitchFamily="2" charset="0"/>
              </a:rPr>
              <a:t>14</a:t>
            </a:r>
            <a:r>
              <a:rPr lang="zh-TW" altLang="en-US" sz="3800" dirty="0" smtClean="0">
                <a:latin typeface="Bwgrkl" pitchFamily="2" charset="0"/>
              </a:rPr>
              <a:t>）</a:t>
            </a:r>
            <a:endParaRPr lang="en-US" altLang="zh-TW" sz="3800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75876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動詞</a:t>
            </a:r>
            <a:r>
              <a:rPr lang="zh-TW" altLang="en-US" dirty="0"/>
              <a:t>的</a:t>
            </a:r>
            <a:r>
              <a:rPr lang="zh-TW" altLang="en-US" dirty="0" smtClean="0"/>
              <a:t>時態</a:t>
            </a:r>
            <a:r>
              <a:rPr lang="en-US" altLang="zh-TW" dirty="0" smtClean="0"/>
              <a:t>(tense)</a:t>
            </a:r>
            <a:r>
              <a:rPr lang="zh-TW" altLang="en-US" dirty="0" smtClean="0"/>
              <a:t>：過去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（不定）過去</a:t>
            </a:r>
            <a:r>
              <a:rPr lang="en-US" altLang="zh-TW" dirty="0" smtClean="0"/>
              <a:t>(aorist): </a:t>
            </a:r>
            <a:r>
              <a:rPr lang="en-US" altLang="zh-TW" sz="3000" dirty="0" err="1" smtClean="0">
                <a:latin typeface="Bwgrkl" pitchFamily="2" charset="0"/>
              </a:rPr>
              <a:t>hvrw,thsan</a:t>
            </a:r>
            <a:r>
              <a:rPr lang="en-US" altLang="zh-TW" sz="3000" dirty="0" smtClean="0">
                <a:latin typeface="Bwgrkl" pitchFamily="2" charset="0"/>
              </a:rPr>
              <a:t> </a:t>
            </a:r>
            <a:r>
              <a:rPr lang="en-US" altLang="zh-TW" sz="3000" dirty="0" err="1" smtClean="0">
                <a:latin typeface="Bwgrkl" pitchFamily="2" charset="0"/>
              </a:rPr>
              <a:t>auvto,n</a:t>
            </a:r>
            <a:r>
              <a:rPr lang="zh-TW" altLang="en-US" dirty="0" smtClean="0">
                <a:latin typeface="Bwgrkl" pitchFamily="2" charset="0"/>
              </a:rPr>
              <a:t>（約</a:t>
            </a:r>
            <a:r>
              <a:rPr lang="en-US" altLang="zh-TW" dirty="0" smtClean="0">
                <a:latin typeface="Bwgrkl" pitchFamily="2" charset="0"/>
              </a:rPr>
              <a:t>1</a:t>
            </a:r>
            <a:r>
              <a:rPr lang="zh-TW" altLang="en-US" dirty="0" smtClean="0">
                <a:latin typeface="Bwgrkl" pitchFamily="2" charset="0"/>
              </a:rPr>
              <a:t>：</a:t>
            </a:r>
            <a:r>
              <a:rPr lang="en-US" altLang="zh-TW" dirty="0" smtClean="0">
                <a:latin typeface="Bwgrkl" pitchFamily="2" charset="0"/>
              </a:rPr>
              <a:t>21</a:t>
            </a:r>
            <a:r>
              <a:rPr lang="zh-TW" altLang="en-US" dirty="0" smtClean="0">
                <a:latin typeface="Bwgrkl" pitchFamily="2" charset="0"/>
              </a:rPr>
              <a:t>）</a:t>
            </a:r>
            <a:endParaRPr lang="en-US" altLang="zh-TW" dirty="0" smtClean="0">
              <a:latin typeface="Bwgrkl" pitchFamily="2" charset="0"/>
            </a:endParaRPr>
          </a:p>
          <a:p>
            <a:pPr marL="434340" indent="-342900"/>
            <a:r>
              <a:rPr lang="zh-TW" altLang="zh-TW" sz="2800" dirty="0">
                <a:latin typeface="Calibri"/>
                <a:cs typeface="Arial"/>
              </a:rPr>
              <a:t>「釋放」的字典形是</a:t>
            </a:r>
            <a:r>
              <a:rPr lang="en-US" altLang="zh-TW" sz="3200" dirty="0" err="1">
                <a:latin typeface="Bwgrkl"/>
                <a:cs typeface="Arial"/>
              </a:rPr>
              <a:t>lu,w</a:t>
            </a:r>
            <a:r>
              <a:rPr lang="zh-TW" altLang="zh-TW" sz="2800" dirty="0">
                <a:latin typeface="Calibri"/>
                <a:cs typeface="Arial"/>
              </a:rPr>
              <a:t>。過去時態是</a:t>
            </a:r>
            <a:r>
              <a:rPr lang="en-US" altLang="zh-TW" sz="3200" dirty="0" err="1" smtClean="0">
                <a:latin typeface="Bwgrkl"/>
                <a:cs typeface="Arial"/>
              </a:rPr>
              <a:t>e;labon</a:t>
            </a:r>
            <a:r>
              <a:rPr lang="zh-TW" altLang="zh-TW" sz="2800" dirty="0">
                <a:latin typeface="Bwgrkl"/>
                <a:cs typeface="Arial"/>
              </a:rPr>
              <a:t> （接待；約</a:t>
            </a:r>
            <a:r>
              <a:rPr lang="en-US" altLang="zh-TW" sz="2800" dirty="0">
                <a:latin typeface="Bwgrkl"/>
                <a:cs typeface="Arial"/>
              </a:rPr>
              <a:t>1</a:t>
            </a:r>
            <a:r>
              <a:rPr lang="zh-TW" altLang="zh-TW" sz="2800" dirty="0">
                <a:latin typeface="Bwgrkl"/>
                <a:cs typeface="Arial"/>
              </a:rPr>
              <a:t>：</a:t>
            </a:r>
            <a:r>
              <a:rPr lang="en-US" altLang="zh-TW" sz="2800" dirty="0">
                <a:latin typeface="Bwgrkl"/>
                <a:cs typeface="Arial"/>
              </a:rPr>
              <a:t>12</a:t>
            </a:r>
            <a:r>
              <a:rPr lang="zh-TW" altLang="zh-TW" sz="2800" dirty="0">
                <a:latin typeface="Bwgrkl"/>
                <a:cs typeface="Arial"/>
              </a:rPr>
              <a:t>） </a:t>
            </a:r>
            <a:r>
              <a:rPr lang="zh-TW" altLang="zh-TW" sz="2800" dirty="0" smtClean="0">
                <a:latin typeface="Calibri"/>
                <a:cs typeface="Arial"/>
              </a:rPr>
              <a:t>。</a:t>
            </a:r>
            <a:endParaRPr lang="en-US" altLang="zh-TW" kern="100" dirty="0" smtClean="0">
              <a:latin typeface="Calibri"/>
              <a:cs typeface="Arial"/>
            </a:endParaRPr>
          </a:p>
          <a:p>
            <a:pPr marL="434340" indent="-342900"/>
            <a:r>
              <a:rPr lang="zh-TW" altLang="zh-TW" kern="100" dirty="0" smtClean="0">
                <a:latin typeface="Calibri"/>
                <a:cs typeface="Arial"/>
              </a:rPr>
              <a:t>就是</a:t>
            </a:r>
            <a:r>
              <a:rPr lang="zh-TW" altLang="zh-TW" kern="100" dirty="0">
                <a:latin typeface="Calibri"/>
                <a:cs typeface="Arial"/>
              </a:rPr>
              <a:t>過去某一時間點發生過的一次動作；時間不重要，重要的是動作本身；翻譯成「曾」、「有過」或者不用翻譯出來。除非必要，不要翻譯成「已」，會跟「完成時態」混淆。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50328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dirty="0"/>
              <a:t>動詞（參考希臘文法翻譯表</a:t>
            </a:r>
            <a:r>
              <a:rPr lang="zh-TW" altLang="en-US" dirty="0" smtClean="0"/>
              <a:t>）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動詞＝主詞＋動詞，所以要與主詞的人稱與數要一致。</a:t>
            </a:r>
            <a:endParaRPr lang="en-US" altLang="zh-TW" dirty="0" smtClean="0"/>
          </a:p>
          <a:p>
            <a:pPr lvl="1"/>
            <a:r>
              <a:rPr lang="en-US" altLang="zh-TW" sz="3200" dirty="0" smtClean="0">
                <a:latin typeface="Bwgrkl" pitchFamily="2" charset="0"/>
              </a:rPr>
              <a:t>h=n o` </a:t>
            </a:r>
            <a:r>
              <a:rPr lang="en-US" altLang="zh-TW" sz="3200" dirty="0" err="1" smtClean="0">
                <a:latin typeface="Bwgrkl" pitchFamily="2" charset="0"/>
              </a:rPr>
              <a:t>lo,goj</a:t>
            </a:r>
            <a:r>
              <a:rPr lang="zh-TW" altLang="en-US" dirty="0" smtClean="0">
                <a:latin typeface="Bwgrkl" pitchFamily="2" charset="0"/>
              </a:rPr>
              <a:t>（約</a:t>
            </a:r>
            <a:r>
              <a:rPr lang="en-US" altLang="zh-TW" dirty="0" smtClean="0">
                <a:latin typeface="Bwgrkl" pitchFamily="2" charset="0"/>
              </a:rPr>
              <a:t>1</a:t>
            </a:r>
            <a:r>
              <a:rPr lang="zh-TW" altLang="en-US" dirty="0" smtClean="0">
                <a:latin typeface="Bwgrkl" pitchFamily="2" charset="0"/>
              </a:rPr>
              <a:t>：</a:t>
            </a:r>
            <a:r>
              <a:rPr lang="en-US" altLang="zh-TW" dirty="0" smtClean="0">
                <a:latin typeface="Bwgrkl" pitchFamily="2" charset="0"/>
              </a:rPr>
              <a:t>1</a:t>
            </a:r>
            <a:r>
              <a:rPr lang="zh-TW" altLang="en-US" dirty="0" smtClean="0">
                <a:latin typeface="Bwgrkl" pitchFamily="2" charset="0"/>
              </a:rPr>
              <a:t>）</a:t>
            </a:r>
            <a:endParaRPr lang="en-US" altLang="zh-TW" dirty="0" smtClean="0">
              <a:latin typeface="Bwgrkl" pitchFamily="2" charset="0"/>
            </a:endParaRPr>
          </a:p>
          <a:p>
            <a:r>
              <a:rPr lang="zh-TW" altLang="zh-TW" sz="2800" dirty="0">
                <a:latin typeface="Calibri"/>
                <a:cs typeface="Arial"/>
              </a:rPr>
              <a:t>常因此省略主詞，但是中文最好翻譯出來，尤其是「祂」。</a:t>
            </a:r>
            <a:endParaRPr lang="en-US" altLang="zh-TW" dirty="0" smtClean="0">
              <a:latin typeface="Bwgrkl" pitchFamily="2" charset="0"/>
            </a:endParaRPr>
          </a:p>
          <a:p>
            <a:r>
              <a:rPr lang="zh-TW" altLang="en-US" dirty="0">
                <a:latin typeface="Bwgrkl" pitchFamily="2" charset="0"/>
              </a:rPr>
              <a:t>動詞沒有</a:t>
            </a:r>
            <a:r>
              <a:rPr lang="zh-TW" altLang="en-US" dirty="0" smtClean="0">
                <a:latin typeface="Bwgrkl" pitchFamily="2" charset="0"/>
              </a:rPr>
              <a:t>性別</a:t>
            </a:r>
            <a:r>
              <a:rPr lang="zh-TW" altLang="zh-TW" sz="2400" dirty="0" smtClean="0">
                <a:latin typeface="Calibri"/>
                <a:cs typeface="Arial"/>
              </a:rPr>
              <a:t>。</a:t>
            </a:r>
            <a:endParaRPr lang="en-US" altLang="zh-TW" dirty="0" smtClean="0">
              <a:latin typeface="Bwgrkl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87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動詞</a:t>
            </a:r>
            <a:r>
              <a:rPr lang="zh-TW" altLang="en-US" dirty="0"/>
              <a:t>的</a:t>
            </a:r>
            <a:r>
              <a:rPr lang="zh-TW" altLang="en-US" dirty="0" smtClean="0"/>
              <a:t>時態</a:t>
            </a:r>
            <a:r>
              <a:rPr lang="en-US" altLang="zh-TW" dirty="0" smtClean="0"/>
              <a:t>(tense)</a:t>
            </a:r>
            <a:r>
              <a:rPr lang="zh-TW" altLang="en-US" dirty="0" smtClean="0"/>
              <a:t>：過去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marL="434340" indent="-342900"/>
            <a:r>
              <a:rPr lang="zh-TW" altLang="zh-TW" kern="100" dirty="0" smtClean="0">
                <a:latin typeface="Calibri"/>
                <a:cs typeface="Arial"/>
              </a:rPr>
              <a:t>過去</a:t>
            </a:r>
            <a:r>
              <a:rPr lang="zh-TW" altLang="zh-TW" kern="100" dirty="0">
                <a:latin typeface="Calibri"/>
                <a:cs typeface="Arial"/>
              </a:rPr>
              <a:t>時態的命令語氣具有急迫性：你要去即刻完成這件事，好像這事已經發生了一樣</a:t>
            </a:r>
            <a:r>
              <a:rPr lang="zh-TW" altLang="zh-TW" kern="100" dirty="0" smtClean="0">
                <a:latin typeface="Calibri"/>
                <a:cs typeface="Arial"/>
              </a:rPr>
              <a:t>。</a:t>
            </a:r>
            <a:r>
              <a:rPr lang="en-US" altLang="zh-TW" sz="3200" kern="100" dirty="0" err="1" smtClean="0">
                <a:latin typeface="Bwgrkl" pitchFamily="2" charset="0"/>
                <a:cs typeface="Arial"/>
              </a:rPr>
              <a:t>lu,sate</a:t>
            </a:r>
            <a:r>
              <a:rPr lang="en-US" altLang="zh-TW" sz="3200" kern="100" dirty="0" smtClean="0">
                <a:latin typeface="Bwgrkl" pitchFamily="2" charset="0"/>
                <a:cs typeface="Arial"/>
              </a:rPr>
              <a:t> </a:t>
            </a:r>
            <a:r>
              <a:rPr lang="en-US" altLang="zh-TW" sz="3200" kern="100" dirty="0" err="1" smtClean="0">
                <a:latin typeface="Bwgrkl" pitchFamily="2" charset="0"/>
                <a:cs typeface="Arial"/>
              </a:rPr>
              <a:t>to.n</a:t>
            </a:r>
            <a:r>
              <a:rPr lang="en-US" altLang="zh-TW" sz="3200" kern="100" dirty="0" smtClean="0">
                <a:latin typeface="Bwgrkl" pitchFamily="2" charset="0"/>
                <a:cs typeface="Arial"/>
              </a:rPr>
              <a:t> </a:t>
            </a:r>
            <a:r>
              <a:rPr lang="en-US" altLang="zh-TW" sz="3200" kern="100" dirty="0" err="1" smtClean="0">
                <a:latin typeface="Bwgrkl" pitchFamily="2" charset="0"/>
                <a:cs typeface="Arial"/>
              </a:rPr>
              <a:t>vano.n</a:t>
            </a:r>
            <a:r>
              <a:rPr lang="zh-TW" altLang="zh-TW" dirty="0" smtClean="0">
                <a:solidFill>
                  <a:srgbClr val="000000"/>
                </a:solidFill>
                <a:latin typeface="Bwgrkl"/>
              </a:rPr>
              <a:t>（約</a:t>
            </a:r>
            <a:r>
              <a:rPr lang="en-US" altLang="zh-TW" dirty="0">
                <a:solidFill>
                  <a:srgbClr val="000000"/>
                </a:solidFill>
                <a:latin typeface="Bwgrkl"/>
              </a:rPr>
              <a:t>2</a:t>
            </a:r>
            <a:r>
              <a:rPr lang="zh-TW" altLang="zh-TW" dirty="0" smtClean="0">
                <a:solidFill>
                  <a:srgbClr val="000000"/>
                </a:solidFill>
                <a:latin typeface="Bwgrkl"/>
              </a:rPr>
              <a:t>：</a:t>
            </a:r>
            <a:r>
              <a:rPr lang="en-US" altLang="zh-TW" dirty="0" smtClean="0">
                <a:solidFill>
                  <a:srgbClr val="000000"/>
                </a:solidFill>
                <a:latin typeface="Bwgrkl"/>
              </a:rPr>
              <a:t>19</a:t>
            </a:r>
            <a:r>
              <a:rPr lang="zh-TW" altLang="zh-TW" dirty="0" smtClean="0">
                <a:solidFill>
                  <a:srgbClr val="000000"/>
                </a:solidFill>
                <a:latin typeface="Bwgrkl"/>
              </a:rPr>
              <a:t>）</a:t>
            </a:r>
            <a:endParaRPr lang="zh-TW" altLang="zh-TW" kern="100" dirty="0">
              <a:latin typeface="Calibri"/>
              <a:cs typeface="Arial"/>
            </a:endParaRPr>
          </a:p>
          <a:p>
            <a:pPr marL="434340" indent="-342900"/>
            <a:r>
              <a:rPr lang="zh-TW" altLang="zh-TW" kern="100" dirty="0">
                <a:latin typeface="Calibri"/>
                <a:cs typeface="Arial"/>
              </a:rPr>
              <a:t>聖經的重要規範常常用過去時態，稱為「神聖過去時態」，要翻譯成「必」</a:t>
            </a:r>
            <a:r>
              <a:rPr lang="zh-TW" altLang="zh-TW" kern="100" dirty="0" smtClean="0">
                <a:latin typeface="Calibri"/>
                <a:cs typeface="Arial"/>
              </a:rPr>
              <a:t>。</a:t>
            </a:r>
            <a:r>
              <a:rPr lang="en-US" altLang="zh-TW" sz="3200" kern="100" dirty="0" err="1" smtClean="0">
                <a:latin typeface="Bwgrkl" pitchFamily="2" charset="0"/>
                <a:cs typeface="Arial"/>
              </a:rPr>
              <a:t>u`ywqh</a:t>
            </a:r>
            <a:r>
              <a:rPr lang="en-US" altLang="zh-TW" sz="3200" kern="100" dirty="0" smtClean="0">
                <a:latin typeface="Bwgrkl" pitchFamily="2" charset="0"/>
                <a:cs typeface="Arial"/>
              </a:rPr>
              <a:t>/</a:t>
            </a:r>
            <a:r>
              <a:rPr lang="en-US" altLang="zh-TW" sz="3200" kern="100" dirty="0" err="1" smtClean="0">
                <a:latin typeface="Bwgrkl" pitchFamily="2" charset="0"/>
                <a:cs typeface="Arial"/>
              </a:rPr>
              <a:t>nai</a:t>
            </a:r>
            <a:r>
              <a:rPr lang="en-US" altLang="zh-TW" sz="3200" kern="100" dirty="0" smtClean="0">
                <a:latin typeface="Bwgrkl" pitchFamily="2" charset="0"/>
                <a:cs typeface="Arial"/>
              </a:rPr>
              <a:t> to/n </a:t>
            </a:r>
            <a:r>
              <a:rPr lang="en-US" altLang="zh-TW" sz="3200" kern="100" dirty="0" err="1" smtClean="0">
                <a:latin typeface="Bwgrkl" pitchFamily="2" charset="0"/>
                <a:cs typeface="Arial"/>
              </a:rPr>
              <a:t>ui`o.n</a:t>
            </a:r>
            <a:r>
              <a:rPr lang="en-US" altLang="zh-TW" sz="3200" kern="100" dirty="0" smtClean="0">
                <a:latin typeface="Bwgrkl" pitchFamily="2" charset="0"/>
                <a:cs typeface="Arial"/>
              </a:rPr>
              <a:t> </a:t>
            </a:r>
            <a:r>
              <a:rPr lang="en-US" altLang="zh-TW" sz="3200" kern="100" dirty="0" err="1" smtClean="0">
                <a:latin typeface="Bwgrkl" pitchFamily="2" charset="0"/>
                <a:cs typeface="Arial"/>
              </a:rPr>
              <a:t>avnqrw,pou</a:t>
            </a:r>
            <a:r>
              <a:rPr lang="zh-TW" altLang="en-US" kern="100" dirty="0" smtClean="0">
                <a:latin typeface="Calibri"/>
                <a:cs typeface="Arial"/>
              </a:rPr>
              <a:t>（約</a:t>
            </a:r>
            <a:r>
              <a:rPr lang="en-US" altLang="zh-TW" kern="100" dirty="0" smtClean="0">
                <a:latin typeface="Calibri"/>
                <a:cs typeface="Arial"/>
              </a:rPr>
              <a:t>3</a:t>
            </a:r>
            <a:r>
              <a:rPr lang="zh-TW" altLang="en-US" kern="100" dirty="0" smtClean="0">
                <a:latin typeface="Calibri"/>
                <a:cs typeface="Arial"/>
              </a:rPr>
              <a:t>：</a:t>
            </a:r>
            <a:r>
              <a:rPr lang="en-US" altLang="zh-TW" kern="100" dirty="0" smtClean="0">
                <a:latin typeface="Calibri"/>
                <a:cs typeface="Arial"/>
              </a:rPr>
              <a:t>14</a:t>
            </a:r>
            <a:r>
              <a:rPr lang="zh-TW" altLang="en-US" kern="100" dirty="0" smtClean="0">
                <a:latin typeface="Calibri"/>
                <a:cs typeface="Arial"/>
              </a:rPr>
              <a:t>）</a:t>
            </a:r>
            <a:endParaRPr lang="zh-TW" altLang="zh-TW" kern="100" dirty="0">
              <a:latin typeface="Calibri"/>
              <a:cs typeface="Arial"/>
            </a:endParaRPr>
          </a:p>
          <a:p>
            <a:r>
              <a:rPr lang="zh-TW" altLang="zh-TW" dirty="0">
                <a:latin typeface="Calibri"/>
                <a:cs typeface="Arial"/>
              </a:rPr>
              <a:t>不要理會「第一過去時態」（規則動詞）和「第二過去時態」（不規則動詞）的拼字差異。</a:t>
            </a: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09010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動詞</a:t>
            </a:r>
            <a:r>
              <a:rPr lang="zh-TW" altLang="en-US" dirty="0"/>
              <a:t>的</a:t>
            </a:r>
            <a:r>
              <a:rPr lang="zh-TW" altLang="en-US" dirty="0" smtClean="0"/>
              <a:t>時態</a:t>
            </a:r>
            <a:r>
              <a:rPr lang="en-US" altLang="zh-TW" dirty="0" smtClean="0"/>
              <a:t>(tense)</a:t>
            </a:r>
            <a:r>
              <a:rPr lang="zh-TW" altLang="en-US" dirty="0" smtClean="0"/>
              <a:t>：不完成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10000"/>
          </a:bodyPr>
          <a:lstStyle/>
          <a:p>
            <a:r>
              <a:rPr lang="zh-TW" altLang="en-US" sz="4000" dirty="0" smtClean="0"/>
              <a:t>不完成</a:t>
            </a:r>
            <a:r>
              <a:rPr lang="en-US" altLang="zh-TW" sz="4000" dirty="0" smtClean="0"/>
              <a:t>(imperfect)</a:t>
            </a:r>
          </a:p>
          <a:p>
            <a:r>
              <a:rPr lang="zh-TW" altLang="zh-TW" sz="4000" dirty="0">
                <a:latin typeface="Calibri"/>
                <a:cs typeface="Arial"/>
              </a:rPr>
              <a:t>「釋放」的字典形是</a:t>
            </a:r>
            <a:r>
              <a:rPr lang="en-US" altLang="zh-TW" sz="4400" dirty="0" err="1">
                <a:latin typeface="Bwgrkl"/>
                <a:cs typeface="Arial"/>
              </a:rPr>
              <a:t>lu,w</a:t>
            </a:r>
            <a:r>
              <a:rPr lang="zh-TW" altLang="zh-TW" sz="4000" dirty="0">
                <a:latin typeface="Calibri"/>
                <a:cs typeface="Arial"/>
              </a:rPr>
              <a:t>。不完成時態是</a:t>
            </a:r>
            <a:r>
              <a:rPr lang="en-US" altLang="zh-TW" sz="4400" dirty="0" err="1">
                <a:latin typeface="Bwgrkl"/>
                <a:cs typeface="Arial"/>
              </a:rPr>
              <a:t>e;luon</a:t>
            </a:r>
            <a:r>
              <a:rPr lang="zh-TW" altLang="zh-TW" sz="4000" dirty="0" smtClean="0">
                <a:latin typeface="Calibri"/>
                <a:cs typeface="Arial"/>
              </a:rPr>
              <a:t>。</a:t>
            </a:r>
            <a:r>
              <a:rPr lang="en-US" altLang="zh-TW" sz="4400" dirty="0">
                <a:latin typeface="Bwgrkl"/>
                <a:cs typeface="Arial"/>
              </a:rPr>
              <a:t> </a:t>
            </a:r>
            <a:r>
              <a:rPr lang="en-US" altLang="zh-TW" sz="4400" dirty="0" err="1">
                <a:latin typeface="Bwgrkl"/>
                <a:cs typeface="Arial"/>
              </a:rPr>
              <a:t>e;luen</a:t>
            </a:r>
            <a:r>
              <a:rPr lang="en-US" altLang="zh-TW" sz="4000" dirty="0">
                <a:latin typeface="Bwgrkl"/>
                <a:cs typeface="Arial"/>
              </a:rPr>
              <a:t> </a:t>
            </a:r>
            <a:r>
              <a:rPr lang="zh-TW" altLang="zh-TW" sz="4000" dirty="0">
                <a:latin typeface="Bwgrkl"/>
                <a:cs typeface="Arial"/>
              </a:rPr>
              <a:t>（約</a:t>
            </a:r>
            <a:r>
              <a:rPr lang="en-US" altLang="zh-TW" sz="4000" dirty="0">
                <a:latin typeface="Bwgrkl"/>
                <a:cs typeface="Arial"/>
              </a:rPr>
              <a:t>5</a:t>
            </a:r>
            <a:r>
              <a:rPr lang="zh-TW" altLang="zh-TW" sz="4000" dirty="0">
                <a:latin typeface="Bwgrkl"/>
                <a:cs typeface="Arial"/>
              </a:rPr>
              <a:t>：</a:t>
            </a:r>
            <a:r>
              <a:rPr lang="en-US" altLang="zh-TW" sz="4000" dirty="0">
                <a:latin typeface="Bwgrkl"/>
                <a:cs typeface="Arial"/>
              </a:rPr>
              <a:t>18</a:t>
            </a:r>
            <a:r>
              <a:rPr lang="zh-TW" altLang="zh-TW" sz="4000" dirty="0">
                <a:latin typeface="Bwgrkl"/>
                <a:cs typeface="Arial"/>
              </a:rPr>
              <a:t>；不完成第三人稱單數）</a:t>
            </a:r>
            <a:endParaRPr lang="en-US" altLang="zh-TW" sz="4000" dirty="0"/>
          </a:p>
          <a:p>
            <a:r>
              <a:rPr lang="en-US" altLang="zh-TW" sz="4000" dirty="0" smtClean="0"/>
              <a:t> </a:t>
            </a:r>
            <a:r>
              <a:rPr lang="en-US" altLang="zh-TW" sz="4000" dirty="0" err="1" smtClean="0">
                <a:latin typeface="Bwgrkl" pitchFamily="2" charset="0"/>
              </a:rPr>
              <a:t>h;rconto</a:t>
            </a:r>
            <a:r>
              <a:rPr lang="en-US" altLang="zh-TW" sz="4000" dirty="0" smtClean="0">
                <a:latin typeface="Bwgrkl" pitchFamily="2" charset="0"/>
              </a:rPr>
              <a:t> </a:t>
            </a:r>
            <a:r>
              <a:rPr lang="en-US" altLang="zh-TW" sz="4000" dirty="0" err="1" smtClean="0">
                <a:latin typeface="Bwgrkl" pitchFamily="2" charset="0"/>
              </a:rPr>
              <a:t>pro.j</a:t>
            </a:r>
            <a:r>
              <a:rPr lang="en-US" altLang="zh-TW" sz="4000" dirty="0" smtClean="0">
                <a:latin typeface="Bwgrkl" pitchFamily="2" charset="0"/>
              </a:rPr>
              <a:t> </a:t>
            </a:r>
            <a:r>
              <a:rPr lang="en-US" altLang="zh-TW" sz="4000" dirty="0" err="1" smtClean="0">
                <a:latin typeface="Bwgrkl" pitchFamily="2" charset="0"/>
              </a:rPr>
              <a:t>auvto,n</a:t>
            </a:r>
            <a:r>
              <a:rPr lang="zh-TW" altLang="en-US" sz="4000" dirty="0" smtClean="0">
                <a:latin typeface="Bwgrkl" pitchFamily="2" charset="0"/>
              </a:rPr>
              <a:t>（約</a:t>
            </a:r>
            <a:r>
              <a:rPr lang="en-US" altLang="zh-TW" sz="4000" dirty="0" smtClean="0">
                <a:latin typeface="Bwgrkl" pitchFamily="2" charset="0"/>
              </a:rPr>
              <a:t>4</a:t>
            </a:r>
            <a:r>
              <a:rPr lang="zh-TW" altLang="en-US" sz="4000" dirty="0" smtClean="0">
                <a:latin typeface="Bwgrkl" pitchFamily="2" charset="0"/>
              </a:rPr>
              <a:t>：</a:t>
            </a:r>
            <a:r>
              <a:rPr lang="en-US" altLang="zh-TW" sz="4000" dirty="0" smtClean="0">
                <a:latin typeface="Bwgrkl" pitchFamily="2" charset="0"/>
              </a:rPr>
              <a:t>30</a:t>
            </a:r>
            <a:r>
              <a:rPr lang="zh-TW" altLang="en-US" sz="4000" dirty="0" smtClean="0">
                <a:latin typeface="Bwgrkl" pitchFamily="2" charset="0"/>
              </a:rPr>
              <a:t>）</a:t>
            </a:r>
            <a:endParaRPr lang="en-US" altLang="zh-TW" sz="4000" dirty="0" smtClean="0">
              <a:latin typeface="Bwgrkl" pitchFamily="2" charset="0"/>
            </a:endParaRPr>
          </a:p>
          <a:p>
            <a:r>
              <a:rPr lang="zh-TW" altLang="zh-TW" sz="4000" dirty="0">
                <a:latin typeface="Calibri"/>
                <a:cs typeface="Arial"/>
              </a:rPr>
              <a:t>是說話者認為一個過去發生、持續進行到將來的動作，翻譯成「一直」。重要性：三一神（約</a:t>
            </a:r>
            <a:r>
              <a:rPr lang="en-US" altLang="zh-TW" sz="4000" dirty="0">
                <a:latin typeface="Calibri"/>
                <a:cs typeface="Arial"/>
              </a:rPr>
              <a:t>1</a:t>
            </a:r>
            <a:r>
              <a:rPr lang="zh-TW" altLang="zh-TW" sz="4000" dirty="0">
                <a:latin typeface="Calibri"/>
                <a:cs typeface="Arial"/>
              </a:rPr>
              <a:t>：</a:t>
            </a:r>
            <a:r>
              <a:rPr lang="en-US" altLang="zh-TW" sz="4000" dirty="0">
                <a:latin typeface="Calibri"/>
                <a:cs typeface="Arial"/>
              </a:rPr>
              <a:t>1</a:t>
            </a:r>
            <a:r>
              <a:rPr lang="zh-TW" altLang="zh-TW" sz="4000" dirty="0">
                <a:latin typeface="Calibri"/>
                <a:cs typeface="Arial"/>
              </a:rPr>
              <a:t>的</a:t>
            </a:r>
            <a:r>
              <a:rPr lang="en-US" altLang="zh-TW" sz="4000" dirty="0">
                <a:latin typeface="Bwgrkl"/>
                <a:cs typeface="Arial"/>
              </a:rPr>
              <a:t>h=n</a:t>
            </a:r>
            <a:r>
              <a:rPr lang="zh-TW" altLang="zh-TW" sz="4000" dirty="0">
                <a:latin typeface="Calibri"/>
                <a:cs typeface="Arial"/>
              </a:rPr>
              <a:t>），上帝的</a:t>
            </a:r>
            <a:r>
              <a:rPr lang="zh-TW" altLang="zh-TW" sz="4000" dirty="0" smtClean="0">
                <a:latin typeface="Calibri"/>
                <a:cs typeface="Arial"/>
              </a:rPr>
              <a:t>保守</a:t>
            </a:r>
            <a:r>
              <a:rPr lang="zh-TW" altLang="en-US" sz="4000" dirty="0" smtClean="0">
                <a:latin typeface="Calibri"/>
                <a:cs typeface="Arial"/>
              </a:rPr>
              <a:t>（約</a:t>
            </a:r>
            <a:r>
              <a:rPr lang="en-US" altLang="zh-TW" sz="4000" dirty="0" smtClean="0">
                <a:latin typeface="Calibri"/>
                <a:cs typeface="Arial"/>
              </a:rPr>
              <a:t>17</a:t>
            </a:r>
            <a:r>
              <a:rPr lang="zh-TW" altLang="en-US" sz="4000" dirty="0" smtClean="0">
                <a:latin typeface="Calibri"/>
                <a:cs typeface="Arial"/>
              </a:rPr>
              <a:t>：</a:t>
            </a:r>
            <a:r>
              <a:rPr lang="en-US" altLang="zh-TW" sz="4000" dirty="0" smtClean="0">
                <a:latin typeface="Calibri"/>
                <a:cs typeface="Arial"/>
              </a:rPr>
              <a:t>12</a:t>
            </a:r>
            <a:r>
              <a:rPr lang="zh-TW" altLang="en-US" sz="4000" dirty="0" smtClean="0">
                <a:latin typeface="Calibri"/>
                <a:cs typeface="Arial"/>
              </a:rPr>
              <a:t>）</a:t>
            </a:r>
            <a:r>
              <a:rPr lang="zh-TW" altLang="zh-TW" sz="4000" dirty="0" smtClean="0">
                <a:latin typeface="Calibri"/>
                <a:cs typeface="Arial"/>
              </a:rPr>
              <a:t>，</a:t>
            </a:r>
            <a:r>
              <a:rPr lang="zh-TW" altLang="zh-TW" sz="4000" dirty="0">
                <a:latin typeface="Calibri"/>
                <a:cs typeface="Arial"/>
              </a:rPr>
              <a:t>信徒的</a:t>
            </a:r>
            <a:r>
              <a:rPr lang="zh-TW" altLang="zh-TW" sz="4000" dirty="0" smtClean="0">
                <a:latin typeface="Calibri"/>
                <a:cs typeface="Arial"/>
              </a:rPr>
              <a:t>信心</a:t>
            </a:r>
            <a:r>
              <a:rPr lang="zh-TW" altLang="en-US" sz="4000" dirty="0" smtClean="0">
                <a:latin typeface="Calibri"/>
                <a:cs typeface="Arial"/>
              </a:rPr>
              <a:t>（約</a:t>
            </a:r>
            <a:r>
              <a:rPr lang="en-US" altLang="zh-TW" sz="4000" dirty="0" smtClean="0">
                <a:latin typeface="Calibri"/>
                <a:cs typeface="Arial"/>
              </a:rPr>
              <a:t>5</a:t>
            </a:r>
            <a:r>
              <a:rPr lang="zh-TW" altLang="en-US" sz="4000" dirty="0" smtClean="0">
                <a:latin typeface="Calibri"/>
                <a:cs typeface="Arial"/>
              </a:rPr>
              <a:t>：</a:t>
            </a:r>
            <a:r>
              <a:rPr lang="en-US" altLang="zh-TW" sz="4000" dirty="0" smtClean="0">
                <a:latin typeface="Calibri"/>
                <a:cs typeface="Arial"/>
              </a:rPr>
              <a:t>46</a:t>
            </a:r>
            <a:r>
              <a:rPr lang="zh-TW" altLang="en-US" sz="4000" dirty="0" smtClean="0">
                <a:latin typeface="Calibri"/>
                <a:cs typeface="Arial"/>
              </a:rPr>
              <a:t>）</a:t>
            </a:r>
            <a:r>
              <a:rPr lang="zh-TW" altLang="zh-TW" sz="4000" dirty="0" smtClean="0">
                <a:latin typeface="Calibri"/>
                <a:cs typeface="Arial"/>
              </a:rPr>
              <a:t>。</a:t>
            </a:r>
            <a:endParaRPr lang="en-US" altLang="zh-TW" sz="4000" dirty="0"/>
          </a:p>
        </p:txBody>
      </p:sp>
    </p:spTree>
    <p:extLst>
      <p:ext uri="{BB962C8B-B14F-4D97-AF65-F5344CB8AC3E}">
        <p14:creationId xmlns:p14="http://schemas.microsoft.com/office/powerpoint/2010/main" val="2593921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動詞</a:t>
            </a:r>
            <a:r>
              <a:rPr lang="zh-TW" altLang="en-US" dirty="0"/>
              <a:t>的</a:t>
            </a:r>
            <a:r>
              <a:rPr lang="zh-TW" altLang="en-US" dirty="0" smtClean="0"/>
              <a:t>時態</a:t>
            </a:r>
            <a:r>
              <a:rPr lang="en-US" altLang="zh-TW" dirty="0" smtClean="0"/>
              <a:t>(tense)</a:t>
            </a:r>
            <a:r>
              <a:rPr lang="zh-TW" altLang="en-US" dirty="0" smtClean="0"/>
              <a:t>：完成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（過去）完成</a:t>
            </a:r>
            <a:r>
              <a:rPr lang="en-US" altLang="zh-TW" dirty="0" smtClean="0"/>
              <a:t>(pluperfect and perfect)</a:t>
            </a:r>
          </a:p>
          <a:p>
            <a:pPr marL="342900" indent="-342900"/>
            <a:r>
              <a:rPr lang="zh-TW" altLang="zh-TW" kern="100" dirty="0">
                <a:latin typeface="Calibri"/>
                <a:cs typeface="Arial"/>
              </a:rPr>
              <a:t>完成時態</a:t>
            </a:r>
            <a:r>
              <a:rPr lang="en-US" altLang="zh-TW" kern="100" dirty="0">
                <a:latin typeface="Calibri"/>
                <a:cs typeface="Arial"/>
              </a:rPr>
              <a:t>(perfect</a:t>
            </a:r>
            <a:r>
              <a:rPr lang="en-US" altLang="zh-TW" kern="100" dirty="0" smtClean="0">
                <a:latin typeface="Calibri"/>
                <a:cs typeface="Arial"/>
              </a:rPr>
              <a:t>)</a:t>
            </a:r>
            <a:endParaRPr lang="en-US" altLang="zh-TW" kern="100" dirty="0">
              <a:latin typeface="Calibri"/>
              <a:cs typeface="Arial"/>
            </a:endParaRPr>
          </a:p>
          <a:p>
            <a:pPr marL="708660" lvl="1" indent="-342900"/>
            <a:r>
              <a:rPr lang="zh-TW" altLang="zh-TW" dirty="0" smtClean="0">
                <a:latin typeface="Calibri"/>
                <a:cs typeface="Arial"/>
              </a:rPr>
              <a:t>「</a:t>
            </a:r>
            <a:r>
              <a:rPr lang="zh-TW" altLang="zh-TW" dirty="0">
                <a:latin typeface="Calibri"/>
                <a:cs typeface="Arial"/>
              </a:rPr>
              <a:t>釋放」的字典形是</a:t>
            </a:r>
            <a:r>
              <a:rPr lang="en-US" altLang="zh-TW" sz="3200" dirty="0" err="1">
                <a:latin typeface="Bwgrkl"/>
                <a:cs typeface="Arial"/>
              </a:rPr>
              <a:t>lu,w</a:t>
            </a:r>
            <a:r>
              <a:rPr lang="zh-TW" altLang="zh-TW" dirty="0">
                <a:latin typeface="Calibri"/>
                <a:cs typeface="Arial"/>
              </a:rPr>
              <a:t>。完成時態是</a:t>
            </a:r>
            <a:r>
              <a:rPr lang="en-US" altLang="zh-TW" sz="3200" dirty="0" err="1">
                <a:latin typeface="Bwgrkl"/>
                <a:cs typeface="Arial"/>
              </a:rPr>
              <a:t>lelu,kamen</a:t>
            </a:r>
            <a:r>
              <a:rPr lang="zh-TW" altLang="zh-TW" dirty="0" smtClean="0">
                <a:latin typeface="Calibri"/>
                <a:cs typeface="Arial"/>
              </a:rPr>
              <a:t>。</a:t>
            </a:r>
            <a:r>
              <a:rPr lang="en-US" altLang="zh-TW" sz="2800" dirty="0">
                <a:latin typeface="Bwgrkl"/>
                <a:cs typeface="Arial"/>
              </a:rPr>
              <a:t> </a:t>
            </a:r>
            <a:r>
              <a:rPr lang="en-US" altLang="zh-TW" sz="3200" dirty="0" err="1">
                <a:latin typeface="Bwgrkl"/>
                <a:cs typeface="Arial"/>
              </a:rPr>
              <a:t>le,lusai</a:t>
            </a:r>
            <a:r>
              <a:rPr lang="zh-TW" altLang="zh-TW" dirty="0">
                <a:latin typeface="Calibri"/>
                <a:cs typeface="Arial"/>
              </a:rPr>
              <a:t>（林前</a:t>
            </a:r>
            <a:r>
              <a:rPr lang="en-US" altLang="zh-TW" dirty="0">
                <a:latin typeface="Calibri"/>
                <a:cs typeface="Arial"/>
              </a:rPr>
              <a:t>7</a:t>
            </a:r>
            <a:r>
              <a:rPr lang="zh-TW" altLang="zh-TW" dirty="0">
                <a:latin typeface="Calibri"/>
                <a:cs typeface="Arial"/>
              </a:rPr>
              <a:t>：</a:t>
            </a:r>
            <a:r>
              <a:rPr lang="en-US" altLang="zh-TW" dirty="0">
                <a:latin typeface="Calibri"/>
                <a:cs typeface="Arial"/>
              </a:rPr>
              <a:t>27</a:t>
            </a:r>
            <a:r>
              <a:rPr lang="zh-TW" altLang="zh-TW" dirty="0">
                <a:latin typeface="Calibri"/>
                <a:cs typeface="Arial"/>
              </a:rPr>
              <a:t>；完成被動第二人稱單數</a:t>
            </a:r>
            <a:r>
              <a:rPr lang="zh-TW" altLang="zh-TW" dirty="0" smtClean="0">
                <a:latin typeface="Calibri"/>
                <a:cs typeface="Arial"/>
              </a:rPr>
              <a:t>）</a:t>
            </a:r>
            <a:endParaRPr lang="en-US" altLang="zh-TW" dirty="0" smtClean="0">
              <a:latin typeface="Calibri"/>
              <a:cs typeface="Arial"/>
            </a:endParaRPr>
          </a:p>
          <a:p>
            <a:pPr marL="708660" lvl="1" indent="-342900"/>
            <a:r>
              <a:rPr lang="zh-TW" altLang="zh-TW" kern="100" dirty="0" smtClean="0">
                <a:latin typeface="Calibri"/>
                <a:cs typeface="Arial"/>
              </a:rPr>
              <a:t>表示</a:t>
            </a:r>
            <a:r>
              <a:rPr lang="zh-TW" altLang="zh-TW" kern="100" dirty="0">
                <a:latin typeface="Calibri"/>
                <a:cs typeface="Arial"/>
              </a:rPr>
              <a:t>說話者認為當時一個已經完成動作，現在仍然持續影響，但是未來是否繼續則沒有說。翻譯成「已經」，但是有時不必翻譯出來。例如，「經上記著說」。</a:t>
            </a:r>
            <a:r>
              <a:rPr lang="en-US" altLang="zh-TW" sz="3200" dirty="0">
                <a:solidFill>
                  <a:srgbClr val="000000"/>
                </a:solidFill>
                <a:latin typeface="Bwgrkl"/>
              </a:rPr>
              <a:t>nu/n </a:t>
            </a:r>
            <a:r>
              <a:rPr lang="en-US" altLang="zh-TW" sz="3200" dirty="0" err="1">
                <a:solidFill>
                  <a:srgbClr val="000000"/>
                </a:solidFill>
                <a:latin typeface="Bwgrkl"/>
              </a:rPr>
              <a:t>e;gnwkan</a:t>
            </a:r>
            <a:r>
              <a:rPr lang="zh-TW" altLang="zh-TW" dirty="0">
                <a:solidFill>
                  <a:srgbClr val="000000"/>
                </a:solidFill>
                <a:latin typeface="Bwgrkl"/>
              </a:rPr>
              <a:t>（約</a:t>
            </a:r>
            <a:r>
              <a:rPr lang="en-US" altLang="zh-TW" dirty="0">
                <a:solidFill>
                  <a:srgbClr val="000000"/>
                </a:solidFill>
                <a:latin typeface="Bwgrkl"/>
              </a:rPr>
              <a:t>17</a:t>
            </a:r>
            <a:r>
              <a:rPr lang="zh-TW" altLang="zh-TW" dirty="0">
                <a:solidFill>
                  <a:srgbClr val="000000"/>
                </a:solidFill>
                <a:latin typeface="Bwgrkl"/>
              </a:rPr>
              <a:t>：</a:t>
            </a:r>
            <a:r>
              <a:rPr lang="en-US" altLang="zh-TW" dirty="0">
                <a:solidFill>
                  <a:srgbClr val="000000"/>
                </a:solidFill>
                <a:latin typeface="Bwgrkl"/>
              </a:rPr>
              <a:t>7</a:t>
            </a:r>
            <a:r>
              <a:rPr lang="zh-TW" altLang="zh-TW" dirty="0" smtClean="0">
                <a:solidFill>
                  <a:srgbClr val="000000"/>
                </a:solidFill>
                <a:latin typeface="Bwgrkl"/>
              </a:rPr>
              <a:t>）</a:t>
            </a:r>
            <a:endParaRPr lang="zh-TW" altLang="zh-TW" kern="100" dirty="0">
              <a:latin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81090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動詞</a:t>
            </a:r>
            <a:r>
              <a:rPr lang="zh-TW" altLang="en-US" dirty="0"/>
              <a:t>的</a:t>
            </a:r>
            <a:r>
              <a:rPr lang="zh-TW" altLang="en-US" dirty="0" smtClean="0"/>
              <a:t>時態</a:t>
            </a:r>
            <a:r>
              <a:rPr lang="en-US" altLang="zh-TW" dirty="0" smtClean="0"/>
              <a:t>(tense)</a:t>
            </a:r>
            <a:r>
              <a:rPr lang="zh-TW" altLang="en-US" dirty="0" smtClean="0"/>
              <a:t>：完成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zh-TW" altLang="zh-TW" dirty="0" smtClean="0">
                <a:latin typeface="Calibri"/>
                <a:cs typeface="Arial"/>
              </a:rPr>
              <a:t>過去</a:t>
            </a:r>
            <a:r>
              <a:rPr lang="zh-TW" altLang="zh-TW" dirty="0">
                <a:latin typeface="Calibri"/>
                <a:cs typeface="Arial"/>
              </a:rPr>
              <a:t>完成時態</a:t>
            </a:r>
            <a:r>
              <a:rPr lang="en-US" altLang="zh-TW" dirty="0">
                <a:latin typeface="Calibri"/>
                <a:cs typeface="Arial"/>
              </a:rPr>
              <a:t>(pluperfect</a:t>
            </a:r>
            <a:r>
              <a:rPr lang="en-US" altLang="zh-TW" dirty="0" smtClean="0">
                <a:latin typeface="Calibri"/>
                <a:cs typeface="Arial"/>
              </a:rPr>
              <a:t>)</a:t>
            </a:r>
            <a:r>
              <a:rPr lang="zh-TW" altLang="en-US" dirty="0" smtClean="0">
                <a:latin typeface="Calibri"/>
                <a:cs typeface="Arial"/>
              </a:rPr>
              <a:t>：</a:t>
            </a:r>
            <a:r>
              <a:rPr lang="zh-TW" altLang="zh-TW" dirty="0" smtClean="0">
                <a:latin typeface="Calibri"/>
                <a:cs typeface="Arial"/>
              </a:rPr>
              <a:t>表示</a:t>
            </a:r>
            <a:r>
              <a:rPr lang="zh-TW" altLang="zh-TW" dirty="0">
                <a:latin typeface="Calibri"/>
                <a:cs typeface="Arial"/>
              </a:rPr>
              <a:t>說話者認為「過去」一個已經完成動作，現在仍然持續影響。意思與完成時態類似。出現在聖經時，有一半是</a:t>
            </a:r>
            <a:r>
              <a:rPr lang="en-US" altLang="zh-TW" sz="3200" dirty="0" err="1">
                <a:latin typeface="Bwgrkl"/>
                <a:cs typeface="Arial"/>
              </a:rPr>
              <a:t>oi</a:t>
            </a:r>
            <a:r>
              <a:rPr lang="en-US" altLang="zh-TW" sz="3200" dirty="0">
                <a:latin typeface="Bwgrkl"/>
                <a:cs typeface="Arial"/>
              </a:rPr>
              <a:t>=da </a:t>
            </a:r>
            <a:r>
              <a:rPr lang="zh-TW" altLang="zh-TW" dirty="0">
                <a:latin typeface="Bwgrkl"/>
                <a:cs typeface="Arial"/>
              </a:rPr>
              <a:t>（一直知道）</a:t>
            </a:r>
            <a:r>
              <a:rPr lang="en-US" altLang="zh-TW" sz="3200" dirty="0">
                <a:latin typeface="Bwgrkl"/>
                <a:cs typeface="Arial"/>
              </a:rPr>
              <a:t> </a:t>
            </a:r>
            <a:r>
              <a:rPr lang="en-US" altLang="zh-TW" sz="3200" dirty="0" err="1">
                <a:latin typeface="Bwgrkl"/>
                <a:cs typeface="Arial"/>
              </a:rPr>
              <a:t>i</a:t>
            </a:r>
            <a:r>
              <a:rPr lang="en-US" altLang="zh-TW" sz="3200" dirty="0">
                <a:latin typeface="Bwgrkl"/>
                <a:cs typeface="Arial"/>
              </a:rPr>
              <a:t>[</a:t>
            </a:r>
            <a:r>
              <a:rPr lang="en-US" altLang="zh-TW" sz="3200" dirty="0" err="1">
                <a:latin typeface="Bwgrkl"/>
                <a:cs typeface="Arial"/>
              </a:rPr>
              <a:t>sthmi</a:t>
            </a:r>
            <a:r>
              <a:rPr lang="zh-TW" altLang="zh-TW" dirty="0">
                <a:latin typeface="Bwgrkl"/>
                <a:cs typeface="Arial"/>
              </a:rPr>
              <a:t>（一直站著）。</a:t>
            </a:r>
            <a:endParaRPr lang="en-US" altLang="zh-TW" dirty="0"/>
          </a:p>
          <a:p>
            <a:r>
              <a:rPr lang="zh-TW" altLang="en-US" dirty="0" smtClean="0"/>
              <a:t> 說話者的角度，決定了要使用的動詞時態，不一定與讀者的角度相同。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181809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主禱文朗讀</a:t>
            </a:r>
            <a:r>
              <a:rPr lang="zh-TW" altLang="zh-TW" sz="5400" dirty="0">
                <a:ea typeface="標楷體"/>
                <a:cs typeface="Times New Roman"/>
              </a:rPr>
              <a:t>（太</a:t>
            </a:r>
            <a:r>
              <a:rPr lang="en-US" altLang="zh-TW" sz="5400" dirty="0">
                <a:ea typeface="標楷體"/>
                <a:cs typeface="Times New Roman"/>
              </a:rPr>
              <a:t>6</a:t>
            </a:r>
            <a:r>
              <a:rPr lang="zh-TW" altLang="zh-TW" sz="5400" dirty="0">
                <a:ea typeface="標楷體"/>
                <a:cs typeface="Times New Roman"/>
              </a:rPr>
              <a:t>：</a:t>
            </a:r>
            <a:r>
              <a:rPr lang="en-US" altLang="zh-TW" sz="5400" dirty="0" smtClean="0">
                <a:ea typeface="標楷體"/>
                <a:cs typeface="Times New Roman"/>
              </a:rPr>
              <a:t>9-13; 1/4</a:t>
            </a:r>
            <a:r>
              <a:rPr lang="zh-TW" altLang="zh-TW" sz="5400" dirty="0" smtClean="0">
                <a:ea typeface="標楷體"/>
                <a:cs typeface="Times New Roman"/>
              </a:rPr>
              <a:t>）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altLang="zh-TW" sz="3600" kern="100" dirty="0" err="1" smtClean="0">
                <a:latin typeface="Bwgrkl"/>
                <a:ea typeface="標楷體"/>
                <a:cs typeface="Times New Roman"/>
              </a:rPr>
              <a:t>Pa,ter</a:t>
            </a:r>
            <a:r>
              <a:rPr lang="en-US" altLang="zh-TW" sz="3600" kern="100" dirty="0" smtClean="0">
                <a:latin typeface="Bwgrkl"/>
                <a:ea typeface="標楷體"/>
                <a:cs typeface="Times New Roman"/>
              </a:rPr>
              <a:t> </a:t>
            </a:r>
            <a:r>
              <a:rPr lang="en-US" altLang="zh-TW" sz="3600" kern="100" dirty="0" err="1">
                <a:latin typeface="Bwgrkl"/>
                <a:ea typeface="標楷體"/>
                <a:cs typeface="Times New Roman"/>
              </a:rPr>
              <a:t>h`mw</a:t>
            </a:r>
            <a:r>
              <a:rPr lang="en-US" altLang="zh-TW" sz="3600" kern="100" dirty="0">
                <a:latin typeface="Bwgrkl"/>
                <a:ea typeface="標楷體"/>
                <a:cs typeface="Times New Roman"/>
              </a:rPr>
              <a:t>/n o` </a:t>
            </a:r>
            <a:r>
              <a:rPr lang="en-US" altLang="zh-TW" sz="3600" kern="100" dirty="0" err="1">
                <a:latin typeface="Bwgrkl"/>
                <a:ea typeface="標楷體"/>
                <a:cs typeface="Times New Roman"/>
              </a:rPr>
              <a:t>evn</a:t>
            </a:r>
            <a:r>
              <a:rPr lang="en-US" altLang="zh-TW" sz="3600" kern="100" dirty="0">
                <a:latin typeface="Bwgrkl"/>
                <a:ea typeface="標楷體"/>
                <a:cs typeface="Times New Roman"/>
              </a:rPr>
              <a:t> </a:t>
            </a:r>
            <a:r>
              <a:rPr lang="en-US" altLang="zh-TW" sz="3600" kern="100" dirty="0" err="1">
                <a:latin typeface="Bwgrkl"/>
                <a:ea typeface="標楷體"/>
                <a:cs typeface="Times New Roman"/>
              </a:rPr>
              <a:t>toi</a:t>
            </a:r>
            <a:r>
              <a:rPr lang="en-US" altLang="zh-TW" sz="3600" kern="100" dirty="0">
                <a:latin typeface="Bwgrkl"/>
                <a:ea typeface="標楷體"/>
                <a:cs typeface="Times New Roman"/>
              </a:rPr>
              <a:t>/j </a:t>
            </a:r>
            <a:r>
              <a:rPr lang="en-US" altLang="zh-TW" sz="3600" kern="100" dirty="0" err="1">
                <a:latin typeface="Bwgrkl"/>
                <a:ea typeface="標楷體"/>
                <a:cs typeface="Times New Roman"/>
              </a:rPr>
              <a:t>ouvranoi</a:t>
            </a:r>
            <a:r>
              <a:rPr lang="en-US" altLang="zh-TW" sz="3600" kern="100" dirty="0">
                <a:latin typeface="Bwgrkl"/>
                <a:ea typeface="標楷體"/>
                <a:cs typeface="Times New Roman"/>
              </a:rPr>
              <a:t>/j) </a:t>
            </a:r>
            <a:endParaRPr lang="en-US" altLang="zh-TW" sz="3600" kern="100" dirty="0" smtClean="0">
              <a:latin typeface="Bwgrkl"/>
              <a:ea typeface="標楷體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zh-TW" altLang="zh-TW" sz="3600" kern="100" dirty="0" smtClean="0">
                <a:latin typeface="Calibri"/>
                <a:ea typeface="標楷體"/>
                <a:cs typeface="Times New Roman"/>
              </a:rPr>
              <a:t>我們</a:t>
            </a:r>
            <a:r>
              <a:rPr lang="zh-TW" altLang="zh-TW" sz="3600" kern="100" dirty="0">
                <a:latin typeface="Calibri"/>
                <a:ea typeface="標楷體"/>
                <a:cs typeface="Times New Roman"/>
              </a:rPr>
              <a:t>在諸天的</a:t>
            </a:r>
            <a:r>
              <a:rPr lang="zh-TW" altLang="zh-TW" sz="3600" kern="100" dirty="0" smtClean="0">
                <a:latin typeface="Calibri"/>
                <a:ea typeface="標楷體"/>
                <a:cs typeface="Times New Roman"/>
              </a:rPr>
              <a:t>父</a:t>
            </a:r>
            <a:r>
              <a:rPr lang="zh-TW" altLang="en-US" sz="3600" kern="100" dirty="0" smtClean="0">
                <a:latin typeface="Calibri"/>
                <a:ea typeface="標楷體"/>
                <a:cs typeface="Times New Roman"/>
              </a:rPr>
              <a:t>啊</a:t>
            </a:r>
            <a:r>
              <a:rPr lang="zh-TW" altLang="zh-TW" sz="3600" kern="100" dirty="0" smtClean="0">
                <a:latin typeface="Calibri"/>
                <a:ea typeface="標楷體"/>
                <a:cs typeface="Times New Roman"/>
              </a:rPr>
              <a:t>！</a:t>
            </a:r>
            <a:endParaRPr lang="en-US" altLang="zh-TW" sz="3600" kern="100" dirty="0" smtClean="0">
              <a:latin typeface="Calibri"/>
              <a:ea typeface="標楷體"/>
              <a:cs typeface="Times New Roman"/>
            </a:endParaRPr>
          </a:p>
          <a:p>
            <a:pPr algn="ctr"/>
            <a:r>
              <a:rPr lang="en-US" altLang="zh-TW" sz="3600" kern="100" dirty="0" err="1">
                <a:latin typeface="Bwgrkl"/>
                <a:ea typeface="標楷體"/>
                <a:cs typeface="Times New Roman"/>
              </a:rPr>
              <a:t>a`giasqh,tw</a:t>
            </a:r>
            <a:r>
              <a:rPr lang="en-US" altLang="zh-TW" sz="3600" kern="100" dirty="0">
                <a:latin typeface="Bwgrkl"/>
                <a:ea typeface="標楷體"/>
                <a:cs typeface="Times New Roman"/>
              </a:rPr>
              <a:t> to. </a:t>
            </a:r>
            <a:r>
              <a:rPr lang="en-US" altLang="zh-TW" sz="3600" kern="100" dirty="0" err="1">
                <a:latin typeface="Bwgrkl"/>
                <a:ea typeface="標楷體"/>
                <a:cs typeface="Times New Roman"/>
              </a:rPr>
              <a:t>o;noma</a:t>
            </a:r>
            <a:r>
              <a:rPr lang="en-US" altLang="zh-TW" sz="3600" kern="100" dirty="0">
                <a:latin typeface="Bwgrkl"/>
                <a:ea typeface="標楷體"/>
                <a:cs typeface="Times New Roman"/>
              </a:rPr>
              <a:t>, </a:t>
            </a:r>
            <a:r>
              <a:rPr lang="en-US" altLang="zh-TW" sz="3600" kern="100" dirty="0" err="1">
                <a:latin typeface="Bwgrkl"/>
                <a:ea typeface="標楷體"/>
                <a:cs typeface="Times New Roman"/>
              </a:rPr>
              <a:t>sou</a:t>
            </a:r>
            <a:r>
              <a:rPr lang="en-US" altLang="zh-TW" sz="3600" kern="100" dirty="0">
                <a:latin typeface="Bwgrkl"/>
                <a:ea typeface="標楷體"/>
                <a:cs typeface="Times New Roman"/>
              </a:rPr>
              <a:t>)</a:t>
            </a:r>
            <a:endParaRPr lang="zh-TW" altLang="zh-TW" sz="3600" kern="100" dirty="0">
              <a:latin typeface="Calibri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zh-TW" altLang="zh-TW" sz="3600" kern="100" dirty="0" smtClean="0">
                <a:latin typeface="Calibri"/>
                <a:ea typeface="標楷體"/>
                <a:cs typeface="Times New Roman"/>
              </a:rPr>
              <a:t>祢</a:t>
            </a:r>
            <a:r>
              <a:rPr lang="zh-TW" altLang="zh-TW" sz="3600" kern="100" dirty="0">
                <a:latin typeface="Calibri"/>
                <a:ea typeface="標楷體"/>
                <a:cs typeface="Times New Roman"/>
              </a:rPr>
              <a:t>的名必稱為聖；</a:t>
            </a:r>
            <a:endParaRPr lang="zh-TW" altLang="zh-TW" sz="3600" kern="100" dirty="0">
              <a:latin typeface="Calibri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el-GR" altLang="zh-TW" sz="3600" kern="0" dirty="0">
                <a:latin typeface="Bwgrkl"/>
                <a:cs typeface="Bwgrkl"/>
              </a:rPr>
              <a:t>evlqe,tw h` basilei,a sou) </a:t>
            </a:r>
            <a:endParaRPr lang="en-US" altLang="zh-TW" sz="3600" kern="0" dirty="0" smtClean="0">
              <a:latin typeface="Bwgrkl"/>
              <a:cs typeface="Bwgrkl"/>
            </a:endParaRPr>
          </a:p>
          <a:p>
            <a:pPr algn="ctr">
              <a:spcAft>
                <a:spcPts val="0"/>
              </a:spcAft>
            </a:pPr>
            <a:r>
              <a:rPr lang="zh-TW" altLang="zh-TW" sz="3600" kern="100" dirty="0" smtClean="0">
                <a:latin typeface="Calibri"/>
                <a:ea typeface="標楷體"/>
                <a:cs typeface="Times New Roman"/>
              </a:rPr>
              <a:t>祢</a:t>
            </a:r>
            <a:r>
              <a:rPr lang="zh-TW" altLang="zh-TW" sz="3600" kern="100" dirty="0">
                <a:latin typeface="Calibri"/>
                <a:ea typeface="標楷體"/>
                <a:cs typeface="Times New Roman"/>
              </a:rPr>
              <a:t>的國必來到</a:t>
            </a:r>
            <a:r>
              <a:rPr lang="zh-TW" altLang="zh-TW" sz="3600" kern="100" dirty="0" smtClean="0">
                <a:latin typeface="Calibri"/>
                <a:ea typeface="標楷體"/>
                <a:cs typeface="Times New Roman"/>
              </a:rPr>
              <a:t>；</a:t>
            </a:r>
            <a:endParaRPr lang="zh-TW" altLang="zh-TW" sz="3600" kern="100" dirty="0">
              <a:latin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773156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rgbClr val="04617B"/>
                </a:solidFill>
              </a:rPr>
              <a:t>主禱文朗讀</a:t>
            </a:r>
            <a:r>
              <a:rPr lang="zh-TW" altLang="zh-TW" sz="5400" dirty="0" smtClean="0">
                <a:solidFill>
                  <a:srgbClr val="04617B"/>
                </a:solidFill>
                <a:ea typeface="標楷體"/>
                <a:cs typeface="Times New Roman"/>
              </a:rPr>
              <a:t>（</a:t>
            </a:r>
            <a:r>
              <a:rPr lang="en-US" altLang="zh-TW" sz="5400" dirty="0" smtClean="0">
                <a:solidFill>
                  <a:srgbClr val="04617B"/>
                </a:solidFill>
                <a:ea typeface="標楷體"/>
                <a:cs typeface="Times New Roman"/>
              </a:rPr>
              <a:t>2/4</a:t>
            </a:r>
            <a:r>
              <a:rPr lang="zh-TW" altLang="zh-TW" sz="5400" dirty="0" smtClean="0">
                <a:solidFill>
                  <a:srgbClr val="04617B"/>
                </a:solidFill>
                <a:ea typeface="標楷體"/>
                <a:cs typeface="Times New Roman"/>
              </a:rPr>
              <a:t>）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algn="ctr">
              <a:buClr>
                <a:srgbClr val="0BD0D9"/>
              </a:buClr>
            </a:pPr>
            <a:r>
              <a:rPr lang="el-GR" altLang="zh-TW" sz="3600" kern="0" dirty="0">
                <a:solidFill>
                  <a:prstClr val="black"/>
                </a:solidFill>
                <a:latin typeface="Bwgrkl"/>
                <a:cs typeface="Bwgrkl"/>
              </a:rPr>
              <a:t>genhqh,tw to. </a:t>
            </a:r>
            <a:r>
              <a:rPr lang="en-US" altLang="zh-TW" sz="3600" kern="0" dirty="0" smtClean="0">
                <a:solidFill>
                  <a:prstClr val="black"/>
                </a:solidFill>
                <a:latin typeface="Bwgrkl"/>
                <a:cs typeface="Bwgrkl"/>
              </a:rPr>
              <a:t>q</a:t>
            </a:r>
            <a:r>
              <a:rPr lang="el-GR" altLang="zh-TW" sz="3600" kern="0" dirty="0" smtClean="0">
                <a:solidFill>
                  <a:prstClr val="black"/>
                </a:solidFill>
                <a:latin typeface="Bwgrkl"/>
                <a:cs typeface="Bwgrkl"/>
              </a:rPr>
              <a:t>e,lhma</a:t>
            </a:r>
            <a:r>
              <a:rPr lang="el-GR" altLang="zh-TW" sz="3600" kern="0" dirty="0">
                <a:solidFill>
                  <a:prstClr val="black"/>
                </a:solidFill>
                <a:latin typeface="Bwgrkl"/>
                <a:cs typeface="Bwgrkl"/>
              </a:rPr>
              <a:t>, </a:t>
            </a:r>
            <a:r>
              <a:rPr lang="el-GR" altLang="zh-TW" sz="3600" kern="0" dirty="0" smtClean="0">
                <a:solidFill>
                  <a:prstClr val="black"/>
                </a:solidFill>
                <a:latin typeface="Bwgrkl"/>
                <a:cs typeface="Bwgrkl"/>
              </a:rPr>
              <a:t>sou </a:t>
            </a:r>
            <a:endParaRPr lang="en-US" altLang="zh-TW" sz="3600" kern="0" dirty="0" smtClean="0">
              <a:solidFill>
                <a:prstClr val="black"/>
              </a:solidFill>
              <a:latin typeface="Bwgrkl"/>
              <a:cs typeface="Bwgrkl"/>
            </a:endParaRPr>
          </a:p>
          <a:p>
            <a:pPr lvl="0" algn="ctr">
              <a:buClr>
                <a:srgbClr val="0BD0D9"/>
              </a:buClr>
            </a:pPr>
            <a:r>
              <a:rPr lang="zh-TW" altLang="zh-TW" sz="3600" kern="100" dirty="0">
                <a:solidFill>
                  <a:prstClr val="black"/>
                </a:solidFill>
                <a:latin typeface="Calibri"/>
                <a:ea typeface="標楷體"/>
                <a:cs typeface="Times New Roman"/>
              </a:rPr>
              <a:t>祢的旨意必實現在地上</a:t>
            </a:r>
            <a:r>
              <a:rPr lang="zh-TW" altLang="zh-TW" sz="3600" kern="100" dirty="0" smtClean="0">
                <a:solidFill>
                  <a:prstClr val="black"/>
                </a:solidFill>
                <a:latin typeface="Calibri"/>
                <a:ea typeface="標楷體"/>
                <a:cs typeface="Times New Roman"/>
              </a:rPr>
              <a:t>，</a:t>
            </a:r>
            <a:endParaRPr lang="en-US" altLang="zh-TW" sz="3600" kern="100" dirty="0" smtClean="0">
              <a:solidFill>
                <a:prstClr val="black"/>
              </a:solidFill>
              <a:latin typeface="Calibri"/>
              <a:ea typeface="標楷體"/>
              <a:cs typeface="Times New Roman"/>
            </a:endParaRPr>
          </a:p>
          <a:p>
            <a:pPr lvl="0" algn="ctr">
              <a:buClr>
                <a:srgbClr val="0BD0D9"/>
              </a:buClr>
            </a:pPr>
            <a:r>
              <a:rPr lang="el-GR" altLang="zh-TW" sz="3600" kern="0" dirty="0" smtClean="0">
                <a:solidFill>
                  <a:prstClr val="black"/>
                </a:solidFill>
                <a:latin typeface="Bwgrkl"/>
                <a:cs typeface="Bwgrkl"/>
              </a:rPr>
              <a:t>w`j </a:t>
            </a:r>
            <a:r>
              <a:rPr lang="el-GR" altLang="zh-TW" sz="3600" kern="0" dirty="0">
                <a:solidFill>
                  <a:prstClr val="black"/>
                </a:solidFill>
                <a:latin typeface="Bwgrkl"/>
                <a:cs typeface="Bwgrkl"/>
              </a:rPr>
              <a:t>evn ouvranw/| kai. </a:t>
            </a:r>
            <a:r>
              <a:rPr lang="en-US" altLang="zh-TW" sz="3600" kern="0" dirty="0" smtClean="0">
                <a:solidFill>
                  <a:prstClr val="black"/>
                </a:solidFill>
                <a:latin typeface="Bwgrkl"/>
                <a:cs typeface="Bwgrkl"/>
              </a:rPr>
              <a:t>e</a:t>
            </a:r>
            <a:r>
              <a:rPr lang="el-GR" altLang="zh-TW" sz="3600" kern="0" dirty="0" smtClean="0">
                <a:solidFill>
                  <a:prstClr val="black"/>
                </a:solidFill>
                <a:latin typeface="Bwgrkl"/>
                <a:cs typeface="Bwgrkl"/>
              </a:rPr>
              <a:t>vpi</a:t>
            </a:r>
            <a:r>
              <a:rPr lang="el-GR" altLang="zh-TW" sz="3600" kern="0" dirty="0">
                <a:solidFill>
                  <a:prstClr val="black"/>
                </a:solidFill>
                <a:latin typeface="Bwgrkl"/>
                <a:cs typeface="Bwgrkl"/>
              </a:rPr>
              <a:t>. gh/j)</a:t>
            </a:r>
            <a:endParaRPr lang="zh-TW" altLang="zh-TW" sz="3600" kern="100" dirty="0">
              <a:solidFill>
                <a:prstClr val="black"/>
              </a:solidFill>
              <a:latin typeface="Calibri"/>
              <a:cs typeface="Times New Roman"/>
            </a:endParaRPr>
          </a:p>
          <a:p>
            <a:pPr lvl="0" algn="ctr">
              <a:buClr>
                <a:srgbClr val="0BD0D9"/>
              </a:buClr>
            </a:pPr>
            <a:r>
              <a:rPr lang="zh-TW" altLang="zh-TW" sz="3600" kern="100" dirty="0" smtClean="0">
                <a:solidFill>
                  <a:prstClr val="black"/>
                </a:solidFill>
                <a:latin typeface="Calibri"/>
                <a:ea typeface="標楷體"/>
                <a:cs typeface="Times New Roman"/>
              </a:rPr>
              <a:t>如同</a:t>
            </a:r>
            <a:r>
              <a:rPr lang="zh-TW" altLang="zh-TW" sz="3600" kern="100" dirty="0">
                <a:solidFill>
                  <a:prstClr val="black"/>
                </a:solidFill>
                <a:latin typeface="Calibri"/>
                <a:ea typeface="標楷體"/>
                <a:cs typeface="Times New Roman"/>
              </a:rPr>
              <a:t>在天上；</a:t>
            </a:r>
            <a:endParaRPr lang="zh-TW" altLang="zh-TW" sz="3600" kern="100" dirty="0">
              <a:solidFill>
                <a:prstClr val="black"/>
              </a:solidFill>
              <a:latin typeface="Calibri"/>
              <a:cs typeface="Times New Roman"/>
            </a:endParaRPr>
          </a:p>
          <a:p>
            <a:pPr lvl="0" algn="ctr">
              <a:buClr>
                <a:srgbClr val="0BD0D9"/>
              </a:buClr>
            </a:pPr>
            <a:r>
              <a:rPr lang="el-GR" altLang="zh-TW" sz="3600" kern="0" dirty="0">
                <a:solidFill>
                  <a:prstClr val="black"/>
                </a:solidFill>
                <a:latin typeface="Bwgrkl"/>
                <a:cs typeface="Bwgrkl"/>
              </a:rPr>
              <a:t>to.n a;rton h`mw/n to.n </a:t>
            </a:r>
            <a:r>
              <a:rPr lang="el-GR" altLang="zh-TW" sz="3600" kern="0" dirty="0" smtClean="0">
                <a:solidFill>
                  <a:prstClr val="black"/>
                </a:solidFill>
                <a:latin typeface="Bwgrkl"/>
                <a:cs typeface="Bwgrkl"/>
              </a:rPr>
              <a:t>evpiou,sion</a:t>
            </a:r>
            <a:endParaRPr lang="en-US" altLang="zh-TW" sz="3600" kern="0" dirty="0" smtClean="0">
              <a:solidFill>
                <a:prstClr val="black"/>
              </a:solidFill>
              <a:latin typeface="Bwgrkl"/>
              <a:cs typeface="Bwgrkl"/>
            </a:endParaRPr>
          </a:p>
          <a:p>
            <a:pPr lvl="0" algn="ctr">
              <a:buClr>
                <a:srgbClr val="0BD0D9"/>
              </a:buClr>
            </a:pPr>
            <a:r>
              <a:rPr lang="zh-TW" altLang="zh-TW" sz="3600" kern="100" dirty="0">
                <a:solidFill>
                  <a:prstClr val="black"/>
                </a:solidFill>
                <a:latin typeface="Calibri"/>
                <a:ea typeface="標楷體"/>
                <a:cs typeface="Times New Roman"/>
              </a:rPr>
              <a:t>我們日用的食物</a:t>
            </a:r>
            <a:r>
              <a:rPr lang="zh-TW" altLang="zh-TW" sz="3600" kern="100" dirty="0" smtClean="0">
                <a:solidFill>
                  <a:prstClr val="black"/>
                </a:solidFill>
                <a:latin typeface="Calibri"/>
                <a:ea typeface="標楷體"/>
                <a:cs typeface="Times New Roman"/>
              </a:rPr>
              <a:t>，</a:t>
            </a:r>
            <a:endParaRPr lang="en-US" altLang="zh-TW" sz="3600" kern="100" dirty="0" smtClean="0">
              <a:solidFill>
                <a:prstClr val="black"/>
              </a:solidFill>
              <a:latin typeface="Calibri"/>
              <a:ea typeface="標楷體"/>
              <a:cs typeface="Times New Roman"/>
            </a:endParaRPr>
          </a:p>
          <a:p>
            <a:pPr lvl="0" algn="ctr">
              <a:buClr>
                <a:srgbClr val="0BD0D9"/>
              </a:buClr>
            </a:pPr>
            <a:r>
              <a:rPr lang="el-GR" altLang="zh-TW" sz="3600" kern="0" dirty="0" smtClean="0">
                <a:solidFill>
                  <a:prstClr val="black"/>
                </a:solidFill>
                <a:latin typeface="Bwgrkl"/>
                <a:cs typeface="Bwgrkl"/>
              </a:rPr>
              <a:t>do.j </a:t>
            </a:r>
            <a:r>
              <a:rPr lang="el-GR" altLang="zh-TW" sz="3600" kern="0" dirty="0">
                <a:solidFill>
                  <a:prstClr val="black"/>
                </a:solidFill>
                <a:latin typeface="Bwgrkl"/>
                <a:cs typeface="Bwgrkl"/>
              </a:rPr>
              <a:t>h`mi/n sh,meron)</a:t>
            </a:r>
            <a:endParaRPr lang="zh-TW" altLang="zh-TW" sz="3600" kern="100" dirty="0">
              <a:solidFill>
                <a:prstClr val="black"/>
              </a:solidFill>
              <a:latin typeface="Calibri"/>
              <a:cs typeface="Times New Roman"/>
            </a:endParaRPr>
          </a:p>
          <a:p>
            <a:pPr lvl="0" algn="ctr">
              <a:buClr>
                <a:srgbClr val="0BD0D9"/>
              </a:buClr>
            </a:pPr>
            <a:r>
              <a:rPr lang="zh-TW" altLang="zh-TW" sz="3600" kern="100" dirty="0" smtClean="0">
                <a:solidFill>
                  <a:prstClr val="black"/>
                </a:solidFill>
                <a:latin typeface="Calibri"/>
                <a:ea typeface="標楷體"/>
                <a:cs typeface="Times New Roman"/>
              </a:rPr>
              <a:t>今日</a:t>
            </a:r>
            <a:r>
              <a:rPr lang="zh-TW" altLang="zh-TW" sz="3600" kern="100" dirty="0">
                <a:solidFill>
                  <a:prstClr val="black"/>
                </a:solidFill>
                <a:latin typeface="Calibri"/>
                <a:ea typeface="標楷體"/>
                <a:cs typeface="Times New Roman"/>
              </a:rPr>
              <a:t>祢必給我們；</a:t>
            </a:r>
            <a:endParaRPr lang="zh-TW" altLang="zh-TW" sz="3600" kern="100" dirty="0">
              <a:solidFill>
                <a:prstClr val="black"/>
              </a:solidFill>
              <a:latin typeface="Calibri"/>
              <a:cs typeface="Times New Roman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922435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rgbClr val="04617B"/>
                </a:solidFill>
              </a:rPr>
              <a:t>主禱文朗讀</a:t>
            </a:r>
            <a:r>
              <a:rPr lang="zh-TW" altLang="zh-TW" sz="5400" dirty="0" smtClean="0">
                <a:solidFill>
                  <a:srgbClr val="04617B"/>
                </a:solidFill>
                <a:ea typeface="標楷體"/>
                <a:cs typeface="Times New Roman"/>
              </a:rPr>
              <a:t>（</a:t>
            </a:r>
            <a:r>
              <a:rPr lang="en-US" altLang="zh-TW" sz="5400" dirty="0" smtClean="0">
                <a:solidFill>
                  <a:srgbClr val="04617B"/>
                </a:solidFill>
                <a:ea typeface="標楷體"/>
                <a:cs typeface="Times New Roman"/>
              </a:rPr>
              <a:t>3/4</a:t>
            </a:r>
            <a:r>
              <a:rPr lang="zh-TW" altLang="zh-TW" sz="5400" dirty="0" smtClean="0">
                <a:solidFill>
                  <a:srgbClr val="04617B"/>
                </a:solidFill>
                <a:ea typeface="標楷體"/>
                <a:cs typeface="Times New Roman"/>
              </a:rPr>
              <a:t>）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>
              <a:buClr>
                <a:srgbClr val="0BD0D9"/>
              </a:buClr>
            </a:pPr>
            <a:r>
              <a:rPr lang="el-GR" altLang="zh-TW" sz="3600" kern="0" dirty="0">
                <a:solidFill>
                  <a:prstClr val="black"/>
                </a:solidFill>
                <a:latin typeface="Bwgrkl"/>
                <a:cs typeface="Bwgrkl"/>
              </a:rPr>
              <a:t>kai. a;fej h`mi/n ta. ovfeilh,mata </a:t>
            </a:r>
            <a:r>
              <a:rPr lang="el-GR" altLang="zh-TW" sz="3600" kern="0" dirty="0" smtClean="0">
                <a:solidFill>
                  <a:prstClr val="black"/>
                </a:solidFill>
                <a:latin typeface="Bwgrkl"/>
                <a:cs typeface="Bwgrkl"/>
              </a:rPr>
              <a:t>h`mw/n</a:t>
            </a:r>
            <a:endParaRPr lang="en-US" altLang="zh-TW" sz="3600" kern="0" dirty="0" smtClean="0">
              <a:solidFill>
                <a:prstClr val="black"/>
              </a:solidFill>
              <a:latin typeface="Bwgrkl"/>
              <a:cs typeface="Bwgrkl"/>
            </a:endParaRPr>
          </a:p>
          <a:p>
            <a:pPr lvl="0" algn="ctr">
              <a:buClr>
                <a:srgbClr val="0BD0D9"/>
              </a:buClr>
            </a:pPr>
            <a:r>
              <a:rPr lang="zh-TW" altLang="zh-TW" sz="3600" kern="100" dirty="0">
                <a:solidFill>
                  <a:prstClr val="black"/>
                </a:solidFill>
                <a:latin typeface="Calibri"/>
                <a:ea typeface="標楷體"/>
                <a:cs typeface="Times New Roman"/>
              </a:rPr>
              <a:t>祢必赦免我們的債</a:t>
            </a:r>
            <a:r>
              <a:rPr lang="zh-TW" altLang="zh-TW" sz="3600" kern="100" dirty="0" smtClean="0">
                <a:solidFill>
                  <a:prstClr val="black"/>
                </a:solidFill>
                <a:latin typeface="Calibri"/>
                <a:ea typeface="標楷體"/>
                <a:cs typeface="Times New Roman"/>
              </a:rPr>
              <a:t>，</a:t>
            </a:r>
            <a:endParaRPr lang="en-US" altLang="zh-TW" sz="3600" kern="100" dirty="0" smtClean="0">
              <a:solidFill>
                <a:prstClr val="black"/>
              </a:solidFill>
              <a:latin typeface="Calibri"/>
              <a:ea typeface="標楷體"/>
              <a:cs typeface="Times New Roman"/>
            </a:endParaRPr>
          </a:p>
          <a:p>
            <a:pPr lvl="0" algn="ctr">
              <a:buClr>
                <a:srgbClr val="0BD0D9"/>
              </a:buClr>
            </a:pPr>
            <a:r>
              <a:rPr lang="el-GR" altLang="zh-TW" sz="3600" kern="0" dirty="0" smtClean="0">
                <a:solidFill>
                  <a:prstClr val="black"/>
                </a:solidFill>
                <a:latin typeface="Bwgrkl"/>
                <a:cs typeface="Bwgrkl"/>
              </a:rPr>
              <a:t>w`j </a:t>
            </a:r>
            <a:r>
              <a:rPr lang="el-GR" altLang="zh-TW" sz="3600" kern="0" dirty="0">
                <a:solidFill>
                  <a:prstClr val="black"/>
                </a:solidFill>
                <a:latin typeface="Bwgrkl"/>
                <a:cs typeface="Bwgrkl"/>
              </a:rPr>
              <a:t>kai. h`mei/j avfh,kamen toi/j ovfeile,taij h`mw/n)</a:t>
            </a:r>
            <a:endParaRPr lang="zh-TW" altLang="zh-TW" sz="3600" kern="100" dirty="0">
              <a:solidFill>
                <a:prstClr val="black"/>
              </a:solidFill>
              <a:latin typeface="Calibri"/>
              <a:cs typeface="Times New Roman"/>
            </a:endParaRPr>
          </a:p>
          <a:p>
            <a:pPr lvl="0" algn="ctr">
              <a:buClr>
                <a:srgbClr val="0BD0D9"/>
              </a:buClr>
            </a:pPr>
            <a:r>
              <a:rPr lang="zh-TW" altLang="zh-TW" sz="3600" kern="100" dirty="0" smtClean="0">
                <a:solidFill>
                  <a:prstClr val="black"/>
                </a:solidFill>
                <a:latin typeface="Calibri"/>
                <a:ea typeface="標楷體"/>
                <a:cs typeface="Times New Roman"/>
              </a:rPr>
              <a:t>就</a:t>
            </a:r>
            <a:r>
              <a:rPr lang="zh-TW" altLang="zh-TW" sz="3600" kern="100" dirty="0">
                <a:solidFill>
                  <a:prstClr val="black"/>
                </a:solidFill>
                <a:latin typeface="Calibri"/>
                <a:ea typeface="標楷體"/>
                <a:cs typeface="Times New Roman"/>
              </a:rPr>
              <a:t>如同我們曾赦免了我們的債戶；</a:t>
            </a:r>
            <a:endParaRPr lang="zh-TW" altLang="zh-TW" sz="3600" kern="100" dirty="0">
              <a:solidFill>
                <a:prstClr val="black"/>
              </a:solidFill>
              <a:latin typeface="Calibri"/>
              <a:cs typeface="Times New Roman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947211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rgbClr val="04617B"/>
                </a:solidFill>
              </a:rPr>
              <a:t>主禱文朗讀</a:t>
            </a:r>
            <a:r>
              <a:rPr lang="zh-TW" altLang="zh-TW" sz="5400" dirty="0" smtClean="0">
                <a:solidFill>
                  <a:srgbClr val="04617B"/>
                </a:solidFill>
                <a:ea typeface="標楷體"/>
                <a:cs typeface="Times New Roman"/>
              </a:rPr>
              <a:t>（</a:t>
            </a:r>
            <a:r>
              <a:rPr lang="en-US" altLang="zh-TW" sz="5400" dirty="0" smtClean="0">
                <a:solidFill>
                  <a:srgbClr val="04617B"/>
                </a:solidFill>
                <a:ea typeface="標楷體"/>
                <a:cs typeface="Times New Roman"/>
              </a:rPr>
              <a:t>4/4</a:t>
            </a:r>
            <a:r>
              <a:rPr lang="zh-TW" altLang="zh-TW" sz="5400" dirty="0">
                <a:solidFill>
                  <a:srgbClr val="04617B"/>
                </a:solidFill>
                <a:ea typeface="標楷體"/>
                <a:cs typeface="Times New Roman"/>
              </a:rPr>
              <a:t>）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spcAft>
                <a:spcPts val="0"/>
              </a:spcAft>
            </a:pPr>
            <a:r>
              <a:rPr lang="el-GR" altLang="zh-TW" sz="3600" kern="100" dirty="0">
                <a:latin typeface="Bwgrkl"/>
                <a:ea typeface="標楷體"/>
                <a:cs typeface="Times New Roman"/>
              </a:rPr>
              <a:t>{Oti sou/ eivsi,n h` basilei,a kai. h` du,namij </a:t>
            </a:r>
            <a:endParaRPr lang="en-US" altLang="zh-TW" sz="3600" kern="100" dirty="0" smtClean="0">
              <a:latin typeface="Bwgrkl"/>
              <a:ea typeface="標楷體"/>
              <a:cs typeface="Times New Roman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el-GR" altLang="zh-TW" sz="3600" kern="100" dirty="0">
                <a:latin typeface="Bwgrkl"/>
                <a:ea typeface="標楷體"/>
                <a:cs typeface="Times New Roman"/>
              </a:rPr>
              <a:t>kai. h` </a:t>
            </a:r>
            <a:r>
              <a:rPr lang="el-GR" altLang="zh-TW" sz="3600" kern="100" dirty="0" smtClean="0">
                <a:latin typeface="Bwgrkl"/>
                <a:ea typeface="標楷體"/>
                <a:cs typeface="Times New Roman"/>
              </a:rPr>
              <a:t>do,xa</a:t>
            </a:r>
            <a:endParaRPr lang="en-US" altLang="zh-TW" sz="3600" kern="100" dirty="0" smtClean="0">
              <a:latin typeface="Bwgrkl"/>
              <a:ea typeface="標楷體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zh-TW" altLang="zh-TW" sz="3600" dirty="0" smtClean="0">
                <a:ea typeface="標楷體"/>
                <a:cs typeface="Times New Roman"/>
              </a:rPr>
              <a:t>因為</a:t>
            </a:r>
            <a:r>
              <a:rPr lang="zh-TW" altLang="zh-TW" sz="3600" dirty="0">
                <a:ea typeface="標楷體"/>
                <a:cs typeface="Times New Roman"/>
              </a:rPr>
              <a:t>國度、權柄、榮耀都是祢的</a:t>
            </a:r>
            <a:r>
              <a:rPr lang="zh-TW" altLang="zh-TW" sz="3600" dirty="0" smtClean="0">
                <a:ea typeface="標楷體"/>
                <a:cs typeface="Times New Roman"/>
              </a:rPr>
              <a:t>，</a:t>
            </a:r>
            <a:endParaRPr lang="en-US" altLang="zh-TW" sz="3600" dirty="0" smtClean="0">
              <a:ea typeface="標楷體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el-GR" altLang="zh-TW" sz="3600" kern="100" dirty="0" smtClean="0">
                <a:latin typeface="Bwgrkl"/>
                <a:ea typeface="標楷體"/>
                <a:cs typeface="Times New Roman"/>
              </a:rPr>
              <a:t>eivj </a:t>
            </a:r>
            <a:r>
              <a:rPr lang="el-GR" altLang="zh-TW" sz="3600" kern="100" dirty="0">
                <a:latin typeface="Bwgrkl"/>
                <a:ea typeface="標楷體"/>
                <a:cs typeface="Times New Roman"/>
              </a:rPr>
              <a:t>tou.j aivw/naj</a:t>
            </a:r>
            <a:r>
              <a:rPr lang="el-GR" altLang="zh-TW" sz="3600" kern="0" dirty="0">
                <a:latin typeface="Bwgrkl"/>
                <a:cs typeface="Bwgrkl"/>
              </a:rPr>
              <a:t>) avmh,n)</a:t>
            </a:r>
            <a:endParaRPr lang="zh-TW" altLang="zh-TW" sz="3600" kern="100" dirty="0">
              <a:latin typeface="Calibri"/>
              <a:cs typeface="Times New Roman"/>
            </a:endParaRPr>
          </a:p>
          <a:p>
            <a:pPr algn="ctr"/>
            <a:r>
              <a:rPr lang="zh-TW" altLang="zh-TW" sz="3600" dirty="0" smtClean="0">
                <a:ea typeface="標楷體"/>
                <a:cs typeface="Times New Roman"/>
              </a:rPr>
              <a:t>直到</a:t>
            </a:r>
            <a:r>
              <a:rPr lang="zh-TW" altLang="zh-TW" sz="3600" dirty="0">
                <a:ea typeface="標楷體"/>
                <a:cs typeface="Times New Roman"/>
              </a:rPr>
              <a:t>永遠，阿們。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0063782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rgbClr val="04617B"/>
                </a:solidFill>
              </a:rPr>
              <a:t>重要生字</a:t>
            </a:r>
            <a:endParaRPr lang="zh-TW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9178218"/>
              </p:ext>
            </p:extLst>
          </p:nvPr>
        </p:nvGraphicFramePr>
        <p:xfrm>
          <a:off x="395536" y="2420887"/>
          <a:ext cx="8352929" cy="3960440"/>
        </p:xfrm>
        <a:graphic>
          <a:graphicData uri="http://schemas.openxmlformats.org/drawingml/2006/table">
            <a:tbl>
              <a:tblPr firstRow="1" firstCol="1" bandRow="1"/>
              <a:tblGrid>
                <a:gridCol w="2831985"/>
                <a:gridCol w="2759977"/>
                <a:gridCol w="2760967"/>
              </a:tblGrid>
              <a:tr h="9901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b="1" kern="100" dirty="0" err="1">
                          <a:effectLst/>
                          <a:latin typeface="Bwgrkl"/>
                          <a:ea typeface="新細明體"/>
                          <a:cs typeface="Arial"/>
                        </a:rPr>
                        <a:t>avgapa,w</a:t>
                      </a:r>
                      <a:r>
                        <a:rPr lang="zh-TW" sz="2800" kern="100" dirty="0">
                          <a:effectLst/>
                          <a:latin typeface="Calibri"/>
                          <a:ea typeface="新細明體"/>
                          <a:cs typeface="Arial"/>
                        </a:rPr>
                        <a:t>（約</a:t>
                      </a:r>
                      <a:r>
                        <a:rPr lang="en-US" sz="2800" kern="100" dirty="0">
                          <a:effectLst/>
                          <a:latin typeface="Calibri"/>
                          <a:ea typeface="新細明體"/>
                          <a:cs typeface="Arial"/>
                        </a:rPr>
                        <a:t>3</a:t>
                      </a:r>
                      <a:r>
                        <a:rPr lang="zh-TW" sz="2800" kern="100" dirty="0">
                          <a:effectLst/>
                          <a:latin typeface="Calibri"/>
                          <a:ea typeface="新細明體"/>
                          <a:cs typeface="Arial"/>
                        </a:rPr>
                        <a:t>：</a:t>
                      </a:r>
                      <a:r>
                        <a:rPr lang="en-US" sz="2800" kern="100" dirty="0">
                          <a:effectLst/>
                          <a:latin typeface="Calibri"/>
                          <a:ea typeface="新細明體"/>
                          <a:cs typeface="Arial"/>
                        </a:rPr>
                        <a:t>16</a:t>
                      </a:r>
                      <a:r>
                        <a:rPr lang="zh-TW" sz="2800" kern="100" dirty="0">
                          <a:effectLst/>
                          <a:latin typeface="Calibri"/>
                          <a:ea typeface="新細明體"/>
                          <a:cs typeface="Arial"/>
                        </a:rPr>
                        <a:t>）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b="1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file,w</a:t>
                      </a:r>
                      <a:r>
                        <a:rPr lang="zh-TW" sz="2800" kern="100">
                          <a:effectLst/>
                          <a:latin typeface="Calibri"/>
                          <a:ea typeface="新細明體"/>
                          <a:cs typeface="Arial"/>
                        </a:rPr>
                        <a:t>（約</a:t>
                      </a:r>
                      <a:r>
                        <a:rPr lang="en-US" sz="2800" kern="100">
                          <a:effectLst/>
                          <a:latin typeface="Calibri"/>
                          <a:ea typeface="新細明體"/>
                          <a:cs typeface="Arial"/>
                        </a:rPr>
                        <a:t>5</a:t>
                      </a:r>
                      <a:r>
                        <a:rPr lang="zh-TW" sz="2800" kern="100">
                          <a:effectLst/>
                          <a:latin typeface="Calibri"/>
                          <a:ea typeface="新細明體"/>
                          <a:cs typeface="Arial"/>
                        </a:rPr>
                        <a:t>：</a:t>
                      </a:r>
                      <a:r>
                        <a:rPr lang="en-US" sz="2800" kern="100">
                          <a:effectLst/>
                          <a:latin typeface="Calibri"/>
                          <a:ea typeface="新細明體"/>
                          <a:cs typeface="Arial"/>
                        </a:rPr>
                        <a:t>20</a:t>
                      </a:r>
                      <a:r>
                        <a:rPr lang="zh-TW" sz="2800" kern="100">
                          <a:effectLst/>
                          <a:latin typeface="Calibri"/>
                          <a:ea typeface="新細明體"/>
                          <a:cs typeface="Arial"/>
                        </a:rPr>
                        <a:t>）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daimo,nion</a:t>
                      </a:r>
                      <a:r>
                        <a:rPr lang="zh-TW" sz="2800" kern="100">
                          <a:effectLst/>
                          <a:latin typeface="Calibri"/>
                          <a:ea typeface="新細明體"/>
                          <a:cs typeface="Arial"/>
                        </a:rPr>
                        <a:t>（約</a:t>
                      </a:r>
                      <a:r>
                        <a:rPr lang="en-US" sz="2800" kern="100">
                          <a:effectLst/>
                          <a:latin typeface="Calibri"/>
                          <a:ea typeface="新細明體"/>
                          <a:cs typeface="Arial"/>
                        </a:rPr>
                        <a:t>7</a:t>
                      </a:r>
                      <a:r>
                        <a:rPr lang="zh-TW" sz="2800" kern="100">
                          <a:effectLst/>
                          <a:latin typeface="Calibri"/>
                          <a:ea typeface="新細明體"/>
                          <a:cs typeface="Arial"/>
                        </a:rPr>
                        <a:t>：</a:t>
                      </a:r>
                      <a:r>
                        <a:rPr lang="en-US" sz="2800" kern="100">
                          <a:effectLst/>
                          <a:latin typeface="Calibri"/>
                          <a:ea typeface="新細明體"/>
                          <a:cs typeface="Arial"/>
                        </a:rPr>
                        <a:t>20</a:t>
                      </a:r>
                      <a:r>
                        <a:rPr lang="zh-TW" sz="2800" kern="100">
                          <a:effectLst/>
                          <a:latin typeface="Calibri"/>
                          <a:ea typeface="新細明體"/>
                          <a:cs typeface="Arial"/>
                        </a:rPr>
                        <a:t>）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01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 dirty="0" err="1">
                          <a:effectLst/>
                          <a:latin typeface="Bwgrkl"/>
                          <a:ea typeface="新細明體"/>
                          <a:cs typeface="Arial"/>
                        </a:rPr>
                        <a:t>zhte,w</a:t>
                      </a:r>
                      <a:r>
                        <a:rPr lang="zh-TW" sz="2800" kern="100" dirty="0">
                          <a:effectLst/>
                          <a:latin typeface="Calibri"/>
                          <a:ea typeface="新細明體"/>
                          <a:cs typeface="Arial"/>
                        </a:rPr>
                        <a:t>（路</a:t>
                      </a:r>
                      <a:r>
                        <a:rPr lang="en-US" sz="2800" kern="100" dirty="0">
                          <a:effectLst/>
                          <a:latin typeface="Calibri"/>
                          <a:ea typeface="新細明體"/>
                          <a:cs typeface="Arial"/>
                        </a:rPr>
                        <a:t>24</a:t>
                      </a:r>
                      <a:r>
                        <a:rPr lang="zh-TW" sz="2800" kern="100" dirty="0">
                          <a:effectLst/>
                          <a:latin typeface="Calibri"/>
                          <a:ea typeface="新細明體"/>
                          <a:cs typeface="Arial"/>
                        </a:rPr>
                        <a:t>：</a:t>
                      </a:r>
                      <a:r>
                        <a:rPr lang="en-US" sz="2800" kern="100" dirty="0">
                          <a:effectLst/>
                          <a:latin typeface="Calibri"/>
                          <a:ea typeface="新細明體"/>
                          <a:cs typeface="Arial"/>
                        </a:rPr>
                        <a:t>5</a:t>
                      </a:r>
                      <a:r>
                        <a:rPr lang="zh-TW" sz="2800" kern="100" dirty="0">
                          <a:effectLst/>
                          <a:latin typeface="Calibri"/>
                          <a:ea typeface="新細明體"/>
                          <a:cs typeface="Arial"/>
                        </a:rPr>
                        <a:t>）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 dirty="0" err="1">
                          <a:effectLst/>
                          <a:latin typeface="Bwgrkl"/>
                          <a:ea typeface="新細明體"/>
                          <a:cs typeface="Arial"/>
                        </a:rPr>
                        <a:t>kale,w</a:t>
                      </a:r>
                      <a:r>
                        <a:rPr lang="zh-TW" sz="2800" kern="100" dirty="0">
                          <a:effectLst/>
                          <a:latin typeface="Calibri"/>
                          <a:ea typeface="新細明體"/>
                          <a:cs typeface="Arial"/>
                        </a:rPr>
                        <a:t>（約</a:t>
                      </a:r>
                      <a:r>
                        <a:rPr lang="en-US" sz="2800" kern="100" dirty="0">
                          <a:effectLst/>
                          <a:latin typeface="Calibri"/>
                          <a:ea typeface="新細明體"/>
                          <a:cs typeface="Arial"/>
                        </a:rPr>
                        <a:t>1</a:t>
                      </a:r>
                      <a:r>
                        <a:rPr lang="zh-TW" sz="2800" kern="100" dirty="0">
                          <a:effectLst/>
                          <a:latin typeface="Calibri"/>
                          <a:ea typeface="新細明體"/>
                          <a:cs typeface="Arial"/>
                        </a:rPr>
                        <a:t>：</a:t>
                      </a:r>
                      <a:r>
                        <a:rPr lang="en-US" sz="2800" kern="100" dirty="0">
                          <a:effectLst/>
                          <a:latin typeface="Calibri"/>
                          <a:ea typeface="新細明體"/>
                          <a:cs typeface="Arial"/>
                        </a:rPr>
                        <a:t>42</a:t>
                      </a:r>
                      <a:r>
                        <a:rPr lang="zh-TW" sz="2800" kern="100" dirty="0">
                          <a:effectLst/>
                          <a:latin typeface="Calibri"/>
                          <a:ea typeface="新細明體"/>
                          <a:cs typeface="Arial"/>
                        </a:rPr>
                        <a:t>）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lale,w</a:t>
                      </a:r>
                      <a:r>
                        <a:rPr lang="zh-TW" sz="2800" kern="100">
                          <a:effectLst/>
                          <a:latin typeface="Calibri"/>
                          <a:ea typeface="新細明體"/>
                          <a:cs typeface="Arial"/>
                        </a:rPr>
                        <a:t>（約</a:t>
                      </a:r>
                      <a:r>
                        <a:rPr lang="en-US" sz="2800" kern="100">
                          <a:effectLst/>
                          <a:latin typeface="Calibri"/>
                          <a:ea typeface="新細明體"/>
                          <a:cs typeface="Arial"/>
                        </a:rPr>
                        <a:t>3</a:t>
                      </a:r>
                      <a:r>
                        <a:rPr lang="zh-TW" sz="2800" kern="100">
                          <a:effectLst/>
                          <a:latin typeface="Calibri"/>
                          <a:ea typeface="新細明體"/>
                          <a:cs typeface="Arial"/>
                        </a:rPr>
                        <a:t>：</a:t>
                      </a:r>
                      <a:r>
                        <a:rPr lang="en-US" sz="2800" kern="100">
                          <a:effectLst/>
                          <a:latin typeface="Calibri"/>
                          <a:ea typeface="新細明體"/>
                          <a:cs typeface="Arial"/>
                        </a:rPr>
                        <a:t>11</a:t>
                      </a:r>
                      <a:r>
                        <a:rPr lang="zh-TW" sz="2800" kern="100">
                          <a:effectLst/>
                          <a:latin typeface="Calibri"/>
                          <a:ea typeface="新細明體"/>
                          <a:cs typeface="Arial"/>
                        </a:rPr>
                        <a:t>）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01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oi=da</a:t>
                      </a:r>
                      <a:r>
                        <a:rPr lang="zh-TW" sz="2800" kern="100">
                          <a:effectLst/>
                          <a:latin typeface="Calibri"/>
                          <a:ea typeface="新細明體"/>
                          <a:cs typeface="Arial"/>
                        </a:rPr>
                        <a:t>（約</a:t>
                      </a:r>
                      <a:r>
                        <a:rPr lang="en-US" sz="2800" kern="100">
                          <a:effectLst/>
                          <a:latin typeface="Calibri"/>
                          <a:ea typeface="新細明體"/>
                          <a:cs typeface="Arial"/>
                        </a:rPr>
                        <a:t>1</a:t>
                      </a:r>
                      <a:r>
                        <a:rPr lang="zh-TW" sz="2800" kern="100">
                          <a:effectLst/>
                          <a:latin typeface="Calibri"/>
                          <a:ea typeface="新細明體"/>
                          <a:cs typeface="Arial"/>
                        </a:rPr>
                        <a:t>：</a:t>
                      </a:r>
                      <a:r>
                        <a:rPr lang="en-US" sz="2800" kern="100">
                          <a:effectLst/>
                          <a:latin typeface="Calibri"/>
                          <a:ea typeface="新細明體"/>
                          <a:cs typeface="Arial"/>
                        </a:rPr>
                        <a:t>26</a:t>
                      </a:r>
                      <a:r>
                        <a:rPr lang="zh-TW" sz="2800" kern="100">
                          <a:effectLst/>
                          <a:latin typeface="Calibri"/>
                          <a:ea typeface="新細明體"/>
                          <a:cs typeface="Arial"/>
                        </a:rPr>
                        <a:t>）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o[tan</a:t>
                      </a:r>
                      <a:r>
                        <a:rPr lang="zh-TW" sz="2800" kern="100" dirty="0">
                          <a:effectLst/>
                          <a:latin typeface="Calibri"/>
                          <a:ea typeface="新細明體"/>
                          <a:cs typeface="Arial"/>
                        </a:rPr>
                        <a:t>（約</a:t>
                      </a:r>
                      <a:r>
                        <a:rPr lang="en-US" sz="2800" kern="100" dirty="0">
                          <a:effectLst/>
                          <a:latin typeface="Calibri"/>
                          <a:ea typeface="新細明體"/>
                          <a:cs typeface="Arial"/>
                        </a:rPr>
                        <a:t>2</a:t>
                      </a:r>
                      <a:r>
                        <a:rPr lang="zh-TW" sz="2800" kern="100" dirty="0">
                          <a:effectLst/>
                          <a:latin typeface="Calibri"/>
                          <a:ea typeface="新細明體"/>
                          <a:cs typeface="Arial"/>
                        </a:rPr>
                        <a:t>：</a:t>
                      </a:r>
                      <a:r>
                        <a:rPr lang="en-US" sz="2800" kern="100" dirty="0">
                          <a:effectLst/>
                          <a:latin typeface="Calibri"/>
                          <a:ea typeface="新細明體"/>
                          <a:cs typeface="Arial"/>
                        </a:rPr>
                        <a:t>10</a:t>
                      </a:r>
                      <a:r>
                        <a:rPr lang="zh-TW" sz="2800" kern="100" dirty="0">
                          <a:effectLst/>
                          <a:latin typeface="Calibri"/>
                          <a:ea typeface="新細明體"/>
                          <a:cs typeface="Arial"/>
                        </a:rPr>
                        <a:t>）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plhro,w</a:t>
                      </a:r>
                      <a:r>
                        <a:rPr lang="zh-TW" sz="2800" kern="100">
                          <a:effectLst/>
                          <a:latin typeface="Calibri"/>
                          <a:ea typeface="新細明體"/>
                          <a:cs typeface="Arial"/>
                        </a:rPr>
                        <a:t>（約</a:t>
                      </a:r>
                      <a:r>
                        <a:rPr lang="en-US" sz="2800" kern="100">
                          <a:effectLst/>
                          <a:latin typeface="Calibri"/>
                          <a:ea typeface="新細明體"/>
                          <a:cs typeface="Arial"/>
                        </a:rPr>
                        <a:t>7</a:t>
                      </a:r>
                      <a:r>
                        <a:rPr lang="zh-TW" sz="2800" kern="100">
                          <a:effectLst/>
                          <a:latin typeface="Calibri"/>
                          <a:ea typeface="新細明體"/>
                          <a:cs typeface="Arial"/>
                        </a:rPr>
                        <a:t>：</a:t>
                      </a:r>
                      <a:r>
                        <a:rPr lang="en-US" sz="2800" kern="100">
                          <a:effectLst/>
                          <a:latin typeface="Calibri"/>
                          <a:ea typeface="新細明體"/>
                          <a:cs typeface="Arial"/>
                        </a:rPr>
                        <a:t>8</a:t>
                      </a:r>
                      <a:r>
                        <a:rPr lang="zh-TW" sz="2800" kern="100">
                          <a:effectLst/>
                          <a:latin typeface="Calibri"/>
                          <a:ea typeface="新細明體"/>
                          <a:cs typeface="Arial"/>
                        </a:rPr>
                        <a:t>）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01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 dirty="0" err="1">
                          <a:effectLst/>
                          <a:latin typeface="Bwgrkl"/>
                          <a:ea typeface="新細明體"/>
                          <a:cs typeface="Arial"/>
                        </a:rPr>
                        <a:t>poie,w</a:t>
                      </a:r>
                      <a:r>
                        <a:rPr lang="zh-TW" sz="2800" kern="100" dirty="0">
                          <a:effectLst/>
                          <a:latin typeface="Calibri"/>
                          <a:ea typeface="新細明體"/>
                          <a:cs typeface="Arial"/>
                        </a:rPr>
                        <a:t>（約</a:t>
                      </a:r>
                      <a:r>
                        <a:rPr lang="en-US" sz="2800" kern="100" dirty="0">
                          <a:effectLst/>
                          <a:latin typeface="Calibri"/>
                          <a:ea typeface="新細明體"/>
                          <a:cs typeface="Arial"/>
                        </a:rPr>
                        <a:t>2</a:t>
                      </a:r>
                      <a:r>
                        <a:rPr lang="zh-TW" sz="2800" kern="100" dirty="0">
                          <a:effectLst/>
                          <a:latin typeface="Calibri"/>
                          <a:ea typeface="新細明體"/>
                          <a:cs typeface="Arial"/>
                        </a:rPr>
                        <a:t>：</a:t>
                      </a:r>
                      <a:r>
                        <a:rPr lang="en-US" sz="2800" kern="100" dirty="0">
                          <a:effectLst/>
                          <a:latin typeface="Calibri"/>
                          <a:ea typeface="新細明體"/>
                          <a:cs typeface="Arial"/>
                        </a:rPr>
                        <a:t>11</a:t>
                      </a:r>
                      <a:r>
                        <a:rPr lang="zh-TW" sz="2800" kern="100" dirty="0">
                          <a:effectLst/>
                          <a:latin typeface="Calibri"/>
                          <a:ea typeface="新細明體"/>
                          <a:cs typeface="Arial"/>
                        </a:rPr>
                        <a:t>）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 dirty="0" err="1">
                          <a:effectLst/>
                          <a:latin typeface="Bwgrkl"/>
                          <a:ea typeface="新細明體"/>
                          <a:cs typeface="Arial"/>
                        </a:rPr>
                        <a:t>thre,w</a:t>
                      </a:r>
                      <a:r>
                        <a:rPr lang="zh-TW" sz="2800" kern="100" dirty="0">
                          <a:effectLst/>
                          <a:latin typeface="Calibri"/>
                          <a:ea typeface="新細明體"/>
                          <a:cs typeface="Arial"/>
                        </a:rPr>
                        <a:t>（約</a:t>
                      </a:r>
                      <a:r>
                        <a:rPr lang="en-US" sz="2800" kern="100" dirty="0">
                          <a:effectLst/>
                          <a:latin typeface="Calibri"/>
                          <a:ea typeface="新細明體"/>
                          <a:cs typeface="Arial"/>
                        </a:rPr>
                        <a:t>8</a:t>
                      </a:r>
                      <a:r>
                        <a:rPr lang="zh-TW" sz="2800" kern="100" dirty="0">
                          <a:effectLst/>
                          <a:latin typeface="Calibri"/>
                          <a:ea typeface="新細明體"/>
                          <a:cs typeface="Arial"/>
                        </a:rPr>
                        <a:t>：</a:t>
                      </a:r>
                      <a:r>
                        <a:rPr lang="en-US" sz="2800" kern="100" dirty="0">
                          <a:effectLst/>
                          <a:latin typeface="Calibri"/>
                          <a:ea typeface="新細明體"/>
                          <a:cs typeface="Arial"/>
                        </a:rPr>
                        <a:t>51</a:t>
                      </a:r>
                      <a:r>
                        <a:rPr lang="zh-TW" sz="2800" kern="100" dirty="0">
                          <a:effectLst/>
                          <a:latin typeface="Calibri"/>
                          <a:ea typeface="新細明體"/>
                          <a:cs typeface="Arial"/>
                        </a:rPr>
                        <a:t>）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 </a:t>
                      </a:r>
                      <a:endParaRPr lang="zh-TW" sz="2800" kern="100" dirty="0">
                        <a:effectLst/>
                        <a:latin typeface="Calibri"/>
                        <a:ea typeface="新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4896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重要生字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en-US" altLang="zh-TW" sz="3200" kern="100" dirty="0" err="1" smtClean="0">
                <a:latin typeface="Bwgrkl"/>
                <a:cs typeface="Arial"/>
              </a:rPr>
              <a:t>avpokri,nomai</a:t>
            </a:r>
            <a:r>
              <a:rPr lang="en-US" altLang="zh-TW" sz="3200" kern="100" dirty="0" smtClean="0">
                <a:latin typeface="Bwgrkl"/>
                <a:cs typeface="Arial"/>
              </a:rPr>
              <a:t>  </a:t>
            </a:r>
            <a:r>
              <a:rPr lang="en-US" altLang="zh-TW" sz="3200" kern="100" dirty="0" err="1">
                <a:latin typeface="Bwgrkl"/>
                <a:cs typeface="Arial"/>
              </a:rPr>
              <a:t>dei</a:t>
            </a:r>
            <a:r>
              <a:rPr lang="en-US" altLang="zh-TW" sz="3200" kern="100" dirty="0">
                <a:latin typeface="Bwgrkl"/>
                <a:cs typeface="Arial"/>
              </a:rPr>
              <a:t>/  </a:t>
            </a:r>
            <a:r>
              <a:rPr lang="en-US" altLang="zh-TW" sz="3200" kern="100" dirty="0" err="1">
                <a:latin typeface="Bwgrkl"/>
                <a:cs typeface="Arial"/>
              </a:rPr>
              <a:t>du,namai</a:t>
            </a:r>
            <a:r>
              <a:rPr lang="en-US" altLang="zh-TW" sz="3200" kern="100" dirty="0">
                <a:latin typeface="Bwgrkl"/>
                <a:cs typeface="Arial"/>
              </a:rPr>
              <a:t>  </a:t>
            </a:r>
            <a:r>
              <a:rPr lang="en-US" altLang="zh-TW" sz="3200" kern="100" dirty="0" err="1">
                <a:latin typeface="Bwgrkl"/>
                <a:cs typeface="Arial"/>
              </a:rPr>
              <a:t>e;rcomai</a:t>
            </a:r>
            <a:r>
              <a:rPr lang="en-US" altLang="zh-TW" sz="3200" kern="100" dirty="0">
                <a:latin typeface="Bwgrkl"/>
                <a:cs typeface="Arial"/>
              </a:rPr>
              <a:t>  </a:t>
            </a:r>
            <a:r>
              <a:rPr lang="en-US" altLang="zh-TW" sz="3200" kern="100" dirty="0" err="1">
                <a:latin typeface="Bwgrkl"/>
                <a:cs typeface="Arial"/>
              </a:rPr>
              <a:t>nu,x</a:t>
            </a:r>
            <a:r>
              <a:rPr lang="en-US" altLang="zh-TW" sz="3200" kern="100" dirty="0">
                <a:latin typeface="Bwgrkl"/>
                <a:cs typeface="Arial"/>
              </a:rPr>
              <a:t>  o[</a:t>
            </a:r>
            <a:r>
              <a:rPr lang="en-US" altLang="zh-TW" sz="3200" kern="100" dirty="0" err="1">
                <a:latin typeface="Bwgrkl"/>
                <a:cs typeface="Arial"/>
              </a:rPr>
              <a:t>stij</a:t>
            </a:r>
            <a:r>
              <a:rPr lang="en-US" altLang="zh-TW" sz="3200" kern="100" dirty="0">
                <a:latin typeface="Bwgrkl"/>
                <a:cs typeface="Arial"/>
              </a:rPr>
              <a:t>  </a:t>
            </a:r>
            <a:endParaRPr lang="zh-TW" altLang="zh-TW" sz="3200" kern="100" dirty="0">
              <a:latin typeface="Calibri"/>
              <a:cs typeface="Arial"/>
            </a:endParaRPr>
          </a:p>
          <a:p>
            <a:pPr>
              <a:spcAft>
                <a:spcPts val="0"/>
              </a:spcAft>
            </a:pPr>
            <a:r>
              <a:rPr lang="en-US" altLang="zh-TW" sz="3200" kern="100" dirty="0" err="1">
                <a:latin typeface="Bwgrkl"/>
                <a:cs typeface="Arial"/>
              </a:rPr>
              <a:t>basileu,j</a:t>
            </a:r>
            <a:r>
              <a:rPr lang="en-US" altLang="zh-TW" sz="3200" kern="100" dirty="0">
                <a:latin typeface="Bwgrkl"/>
                <a:cs typeface="Arial"/>
              </a:rPr>
              <a:t>  </a:t>
            </a:r>
            <a:r>
              <a:rPr lang="en-US" altLang="zh-TW" sz="3200" kern="100" dirty="0" err="1">
                <a:latin typeface="Bwgrkl"/>
                <a:cs typeface="Arial"/>
              </a:rPr>
              <a:t>genna,w</a:t>
            </a:r>
            <a:r>
              <a:rPr lang="en-US" altLang="zh-TW" sz="3200" kern="100" dirty="0">
                <a:latin typeface="Bwgrkl"/>
                <a:cs typeface="Arial"/>
              </a:rPr>
              <a:t>  </a:t>
            </a:r>
            <a:r>
              <a:rPr lang="en-US" altLang="zh-TW" sz="3200" kern="100" dirty="0" err="1">
                <a:latin typeface="Bwgrkl"/>
                <a:cs typeface="Arial"/>
              </a:rPr>
              <a:t>za,w</a:t>
            </a:r>
            <a:r>
              <a:rPr lang="en-US" altLang="zh-TW" sz="3200" kern="100" dirty="0">
                <a:latin typeface="Bwgrkl"/>
                <a:cs typeface="Arial"/>
              </a:rPr>
              <a:t>  </a:t>
            </a:r>
            <a:r>
              <a:rPr lang="en-US" altLang="zh-TW" sz="3200" kern="100" dirty="0" err="1">
                <a:latin typeface="Bwgrkl"/>
                <a:cs typeface="Arial"/>
              </a:rPr>
              <a:t>vIoudai,a</a:t>
            </a:r>
            <a:r>
              <a:rPr lang="en-US" altLang="zh-TW" sz="3200" kern="100" dirty="0">
                <a:latin typeface="Bwgrkl"/>
                <a:cs typeface="Arial"/>
              </a:rPr>
              <a:t>  </a:t>
            </a:r>
            <a:r>
              <a:rPr lang="en-US" altLang="zh-TW" sz="3200" kern="100" dirty="0" err="1">
                <a:latin typeface="Bwgrkl"/>
                <a:cs typeface="Arial"/>
              </a:rPr>
              <a:t>vIsrah,l</a:t>
            </a:r>
            <a:r>
              <a:rPr lang="en-US" altLang="zh-TW" sz="3200" kern="100" dirty="0">
                <a:latin typeface="Bwgrkl"/>
                <a:cs typeface="Arial"/>
              </a:rPr>
              <a:t>  </a:t>
            </a:r>
            <a:r>
              <a:rPr lang="en-US" altLang="zh-TW" sz="3200" kern="100" dirty="0" err="1">
                <a:latin typeface="Bwgrkl"/>
                <a:cs typeface="Arial"/>
              </a:rPr>
              <a:t>karpo,j</a:t>
            </a:r>
            <a:r>
              <a:rPr lang="en-US" altLang="zh-TW" sz="3200" kern="100" dirty="0">
                <a:latin typeface="Bwgrkl"/>
                <a:cs typeface="Arial"/>
              </a:rPr>
              <a:t>  </a:t>
            </a:r>
            <a:r>
              <a:rPr lang="en-US" altLang="zh-TW" sz="3200" kern="100" dirty="0" err="1">
                <a:latin typeface="Bwgrkl"/>
                <a:cs typeface="Arial"/>
              </a:rPr>
              <a:t>mei,zwn</a:t>
            </a:r>
            <a:r>
              <a:rPr lang="en-US" altLang="zh-TW" sz="3200" kern="100" dirty="0">
                <a:latin typeface="Bwgrkl"/>
                <a:cs typeface="Arial"/>
              </a:rPr>
              <a:t>  o[</a:t>
            </a:r>
            <a:r>
              <a:rPr lang="en-US" altLang="zh-TW" sz="3200" kern="100" dirty="0" err="1">
                <a:latin typeface="Bwgrkl"/>
                <a:cs typeface="Arial"/>
              </a:rPr>
              <a:t>loj</a:t>
            </a:r>
            <a:r>
              <a:rPr lang="en-US" altLang="zh-TW" sz="3200" kern="100" dirty="0">
                <a:latin typeface="Bwgrkl"/>
                <a:cs typeface="Arial"/>
              </a:rPr>
              <a:t>  </a:t>
            </a:r>
            <a:r>
              <a:rPr lang="en-US" altLang="zh-TW" sz="3200" kern="100" dirty="0" err="1" smtClean="0">
                <a:latin typeface="Bwgrkl"/>
                <a:cs typeface="Arial"/>
              </a:rPr>
              <a:t>proskune,w</a:t>
            </a:r>
            <a:endParaRPr lang="zh-TW" altLang="zh-TW" sz="3200" kern="100" dirty="0">
              <a:latin typeface="Calibri"/>
              <a:cs typeface="Arial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97526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動詞的變化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zh-TW" altLang="en-US" sz="3200" dirty="0" smtClean="0"/>
              <a:t>語態</a:t>
            </a:r>
            <a:r>
              <a:rPr lang="en-US" altLang="zh-TW" sz="3200" dirty="0" smtClean="0"/>
              <a:t>(voice)</a:t>
            </a:r>
            <a:r>
              <a:rPr lang="zh-TW" altLang="en-US" sz="3200" dirty="0" smtClean="0"/>
              <a:t>、語氣</a:t>
            </a:r>
            <a:r>
              <a:rPr lang="en-US" altLang="zh-TW" sz="3200" dirty="0" smtClean="0"/>
              <a:t>(mood)</a:t>
            </a:r>
            <a:r>
              <a:rPr lang="zh-TW" altLang="en-US" sz="3200" dirty="0" smtClean="0"/>
              <a:t>、時態</a:t>
            </a:r>
            <a:r>
              <a:rPr lang="en-US" altLang="zh-TW" sz="3200" dirty="0" smtClean="0"/>
              <a:t>(tense)</a:t>
            </a:r>
          </a:p>
          <a:p>
            <a:r>
              <a:rPr lang="zh-TW" altLang="en-US" sz="3200" dirty="0" smtClean="0">
                <a:solidFill>
                  <a:srgbClr val="FF0000"/>
                </a:solidFill>
              </a:rPr>
              <a:t>語態</a:t>
            </a:r>
            <a:r>
              <a:rPr lang="zh-TW" altLang="en-US" sz="3200" dirty="0" smtClean="0"/>
              <a:t>又分主動</a:t>
            </a:r>
            <a:r>
              <a:rPr lang="en-US" altLang="zh-TW" sz="3200" dirty="0" smtClean="0"/>
              <a:t>(active)</a:t>
            </a:r>
            <a:r>
              <a:rPr lang="zh-TW" altLang="en-US" sz="3200" dirty="0" smtClean="0"/>
              <a:t>、關身</a:t>
            </a:r>
            <a:r>
              <a:rPr lang="en-US" altLang="zh-TW" sz="3200" dirty="0" smtClean="0"/>
              <a:t>(middle)</a:t>
            </a:r>
            <a:r>
              <a:rPr lang="zh-TW" altLang="en-US" sz="3200" dirty="0" smtClean="0"/>
              <a:t>、被動</a:t>
            </a:r>
            <a:r>
              <a:rPr lang="en-US" altLang="zh-TW" sz="3200" dirty="0" smtClean="0"/>
              <a:t>(passive)</a:t>
            </a:r>
            <a:r>
              <a:rPr lang="zh-TW" altLang="en-US" sz="3200" dirty="0" smtClean="0"/>
              <a:t>。</a:t>
            </a:r>
          </a:p>
          <a:p>
            <a:r>
              <a:rPr lang="zh-TW" altLang="en-US" sz="3200" dirty="0" smtClean="0">
                <a:solidFill>
                  <a:srgbClr val="FF0000"/>
                </a:solidFill>
              </a:rPr>
              <a:t>語氣</a:t>
            </a:r>
            <a:r>
              <a:rPr lang="zh-TW" altLang="en-US" sz="3200" dirty="0" smtClean="0"/>
              <a:t>又分直說</a:t>
            </a:r>
            <a:r>
              <a:rPr lang="en-US" altLang="zh-TW" sz="3200" dirty="0" smtClean="0"/>
              <a:t>(indicative)</a:t>
            </a:r>
            <a:r>
              <a:rPr lang="zh-TW" altLang="en-US" sz="3200" dirty="0" smtClean="0"/>
              <a:t>、假設</a:t>
            </a:r>
            <a:r>
              <a:rPr lang="en-US" altLang="zh-TW" sz="3200" dirty="0" smtClean="0"/>
              <a:t>(subjunctive)</a:t>
            </a:r>
            <a:r>
              <a:rPr lang="zh-TW" altLang="en-US" sz="3200" dirty="0" smtClean="0"/>
              <a:t>、期望</a:t>
            </a:r>
            <a:r>
              <a:rPr lang="en-US" altLang="zh-TW" sz="3200" dirty="0" smtClean="0"/>
              <a:t>(optative)</a:t>
            </a:r>
            <a:r>
              <a:rPr lang="zh-TW" altLang="en-US" sz="3200" dirty="0" smtClean="0"/>
              <a:t>、命令</a:t>
            </a:r>
            <a:r>
              <a:rPr lang="en-US" altLang="zh-TW" sz="3200" dirty="0" smtClean="0"/>
              <a:t>(imperative)</a:t>
            </a:r>
            <a:r>
              <a:rPr lang="zh-TW" altLang="en-US" sz="3200" dirty="0" smtClean="0"/>
              <a:t>。</a:t>
            </a:r>
          </a:p>
          <a:p>
            <a:r>
              <a:rPr lang="zh-TW" altLang="en-US" sz="3200" dirty="0" smtClean="0">
                <a:solidFill>
                  <a:srgbClr val="FF0000"/>
                </a:solidFill>
              </a:rPr>
              <a:t>時態</a:t>
            </a:r>
            <a:r>
              <a:rPr lang="zh-TW" altLang="en-US" sz="3200" dirty="0" smtClean="0"/>
              <a:t>又分現在</a:t>
            </a:r>
            <a:r>
              <a:rPr lang="en-US" altLang="zh-TW" sz="3200" dirty="0" smtClean="0"/>
              <a:t>(present)</a:t>
            </a:r>
            <a:r>
              <a:rPr lang="zh-TW" altLang="en-US" sz="3200" dirty="0" smtClean="0"/>
              <a:t>、（不定）過去</a:t>
            </a:r>
            <a:r>
              <a:rPr lang="en-US" altLang="zh-TW" sz="3200" dirty="0" smtClean="0"/>
              <a:t>(aorist)</a:t>
            </a:r>
            <a:r>
              <a:rPr lang="zh-TW" altLang="en-US" sz="3200" dirty="0" smtClean="0"/>
              <a:t>、未來</a:t>
            </a:r>
            <a:r>
              <a:rPr lang="en-US" altLang="zh-TW" sz="3200" dirty="0" smtClean="0"/>
              <a:t>(future)</a:t>
            </a:r>
            <a:r>
              <a:rPr lang="zh-TW" altLang="en-US" sz="3200" dirty="0" smtClean="0"/>
              <a:t>、不完成</a:t>
            </a:r>
            <a:r>
              <a:rPr lang="en-US" altLang="zh-TW" sz="3200" dirty="0" smtClean="0"/>
              <a:t>(imperfect)</a:t>
            </a:r>
            <a:r>
              <a:rPr lang="zh-TW" altLang="en-US" sz="3200" dirty="0" smtClean="0"/>
              <a:t>、（過去）完成</a:t>
            </a:r>
            <a:r>
              <a:rPr lang="en-US" altLang="zh-TW" sz="3200" dirty="0" smtClean="0"/>
              <a:t>(pluperfect and perfect)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43947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重要生字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Aft>
                <a:spcPts val="0"/>
              </a:spcAft>
            </a:pPr>
            <a:r>
              <a:rPr lang="en-US" altLang="zh-TW" sz="3600" kern="100" dirty="0" err="1" smtClean="0">
                <a:latin typeface="Bwgrkl"/>
                <a:cs typeface="Arial"/>
              </a:rPr>
              <a:t>a;irw</a:t>
            </a:r>
            <a:r>
              <a:rPr lang="en-US" altLang="zh-TW" sz="3600" kern="100" dirty="0" smtClean="0">
                <a:latin typeface="Bwgrkl"/>
                <a:cs typeface="Arial"/>
              </a:rPr>
              <a:t>  </a:t>
            </a:r>
            <a:r>
              <a:rPr lang="en-US" altLang="zh-TW" sz="3600" kern="100" dirty="0" err="1">
                <a:latin typeface="Bwgrkl"/>
                <a:cs typeface="Arial"/>
              </a:rPr>
              <a:t>avpoktei,nw</a:t>
            </a:r>
            <a:r>
              <a:rPr lang="en-US" altLang="zh-TW" sz="3600" kern="100" dirty="0">
                <a:latin typeface="Bwgrkl"/>
                <a:cs typeface="Arial"/>
              </a:rPr>
              <a:t>  </a:t>
            </a:r>
            <a:r>
              <a:rPr lang="en-US" altLang="zh-TW" sz="3600" kern="100" dirty="0" err="1">
                <a:latin typeface="Bwgrkl"/>
                <a:cs typeface="Arial"/>
              </a:rPr>
              <a:t>avposte,llw</a:t>
            </a:r>
            <a:r>
              <a:rPr lang="en-US" altLang="zh-TW" sz="3600" kern="100" dirty="0">
                <a:latin typeface="Bwgrkl"/>
                <a:cs typeface="Arial"/>
              </a:rPr>
              <a:t>  </a:t>
            </a:r>
            <a:r>
              <a:rPr lang="en-US" altLang="zh-TW" sz="3600" kern="100" dirty="0" err="1">
                <a:latin typeface="Bwgrkl"/>
                <a:cs typeface="Arial"/>
              </a:rPr>
              <a:t>bapti,zw</a:t>
            </a:r>
            <a:r>
              <a:rPr lang="en-US" altLang="zh-TW" sz="3600" kern="100" dirty="0">
                <a:latin typeface="Bwgrkl"/>
                <a:cs typeface="Arial"/>
              </a:rPr>
              <a:t>  </a:t>
            </a:r>
            <a:r>
              <a:rPr lang="en-US" altLang="zh-TW" sz="3600" kern="100" dirty="0" err="1">
                <a:latin typeface="Bwgrkl"/>
                <a:cs typeface="Arial"/>
              </a:rPr>
              <a:t>ginw,skw</a:t>
            </a:r>
            <a:r>
              <a:rPr lang="en-US" altLang="zh-TW" sz="3600" kern="100" dirty="0">
                <a:latin typeface="Bwgrkl"/>
                <a:cs typeface="Arial"/>
              </a:rPr>
              <a:t> </a:t>
            </a:r>
            <a:r>
              <a:rPr lang="en-US" altLang="zh-TW" sz="3600" kern="100" dirty="0" err="1" smtClean="0">
                <a:latin typeface="Bwgrkl"/>
                <a:cs typeface="Arial"/>
              </a:rPr>
              <a:t>glw</a:t>
            </a:r>
            <a:r>
              <a:rPr lang="en-US" altLang="zh-TW" sz="3600" kern="100" dirty="0" smtClean="0">
                <a:latin typeface="Bwgrkl"/>
                <a:cs typeface="Arial"/>
              </a:rPr>
              <a:t>/</a:t>
            </a:r>
            <a:r>
              <a:rPr lang="en-US" altLang="zh-TW" sz="3600" kern="100" dirty="0" err="1" smtClean="0">
                <a:latin typeface="Bwgrkl"/>
                <a:cs typeface="Arial"/>
              </a:rPr>
              <a:t>ssa</a:t>
            </a:r>
            <a:r>
              <a:rPr lang="en-US" altLang="zh-TW" sz="3600" kern="100" dirty="0" smtClean="0">
                <a:latin typeface="Bwgrkl"/>
                <a:cs typeface="Arial"/>
              </a:rPr>
              <a:t>  </a:t>
            </a:r>
            <a:r>
              <a:rPr lang="en-US" altLang="zh-TW" sz="3600" kern="100" dirty="0" err="1">
                <a:latin typeface="Bwgrkl"/>
                <a:cs typeface="Arial"/>
              </a:rPr>
              <a:t>evgei,rw</a:t>
            </a:r>
            <a:r>
              <a:rPr lang="en-US" altLang="zh-TW" sz="3600" kern="100" dirty="0">
                <a:latin typeface="Bwgrkl"/>
                <a:cs typeface="Arial"/>
              </a:rPr>
              <a:t>  </a:t>
            </a:r>
            <a:r>
              <a:rPr lang="en-US" altLang="zh-TW" sz="3600" kern="100" dirty="0" err="1">
                <a:latin typeface="Bwgrkl"/>
                <a:cs typeface="Arial"/>
              </a:rPr>
              <a:t>evkba,llw</a:t>
            </a:r>
            <a:r>
              <a:rPr lang="en-US" altLang="zh-TW" sz="3600" kern="100" dirty="0">
                <a:latin typeface="Bwgrkl"/>
                <a:cs typeface="Arial"/>
              </a:rPr>
              <a:t>  </a:t>
            </a:r>
            <a:r>
              <a:rPr lang="en-US" altLang="zh-TW" sz="3600" kern="100" dirty="0" err="1">
                <a:latin typeface="Bwgrkl"/>
                <a:cs typeface="Arial"/>
              </a:rPr>
              <a:t>evkei</a:t>
            </a:r>
            <a:r>
              <a:rPr lang="en-US" altLang="zh-TW" sz="3600" kern="100" dirty="0">
                <a:latin typeface="Bwgrkl"/>
                <a:cs typeface="Arial"/>
              </a:rPr>
              <a:t>/  </a:t>
            </a:r>
            <a:r>
              <a:rPr lang="en-US" altLang="zh-TW" sz="3600" kern="100" dirty="0" err="1">
                <a:latin typeface="Bwgrkl"/>
                <a:cs typeface="Arial"/>
              </a:rPr>
              <a:t>kri,nw</a:t>
            </a:r>
            <a:r>
              <a:rPr lang="en-US" altLang="zh-TW" sz="3600" kern="100" dirty="0">
                <a:latin typeface="Bwgrkl"/>
                <a:cs typeface="Arial"/>
              </a:rPr>
              <a:t>  </a:t>
            </a:r>
            <a:r>
              <a:rPr lang="en-US" altLang="zh-TW" sz="3600" kern="100" dirty="0" err="1">
                <a:latin typeface="Bwgrkl"/>
                <a:cs typeface="Arial"/>
              </a:rPr>
              <a:t>lao,j</a:t>
            </a:r>
            <a:r>
              <a:rPr lang="en-US" altLang="zh-TW" sz="3600" kern="100" dirty="0">
                <a:latin typeface="Bwgrkl"/>
                <a:cs typeface="Arial"/>
              </a:rPr>
              <a:t>  </a:t>
            </a:r>
            <a:r>
              <a:rPr lang="en-US" altLang="zh-TW" sz="3600" kern="100" dirty="0" err="1">
                <a:latin typeface="Bwgrkl"/>
                <a:cs typeface="Arial"/>
              </a:rPr>
              <a:t>me,nw</a:t>
            </a:r>
            <a:r>
              <a:rPr lang="en-US" altLang="zh-TW" sz="3600" kern="100" dirty="0">
                <a:latin typeface="Bwgrkl"/>
                <a:cs typeface="Arial"/>
              </a:rPr>
              <a:t>  </a:t>
            </a:r>
            <a:r>
              <a:rPr lang="en-US" altLang="zh-TW" sz="3600" kern="100" dirty="0" err="1">
                <a:latin typeface="Bwgrkl"/>
                <a:cs typeface="Arial"/>
              </a:rPr>
              <a:t>o`ra,w</a:t>
            </a:r>
            <a:r>
              <a:rPr lang="en-US" altLang="zh-TW" sz="3600" kern="100" dirty="0">
                <a:latin typeface="Bwgrkl"/>
                <a:cs typeface="Arial"/>
              </a:rPr>
              <a:t>  </a:t>
            </a:r>
            <a:r>
              <a:rPr lang="en-US" altLang="zh-TW" sz="3600" kern="100" dirty="0" err="1">
                <a:latin typeface="Bwgrkl"/>
                <a:cs typeface="Arial"/>
              </a:rPr>
              <a:t>sofi,a</a:t>
            </a:r>
            <a:r>
              <a:rPr lang="en-US" altLang="zh-TW" sz="3600" kern="100" dirty="0">
                <a:latin typeface="Bwgrkl"/>
                <a:cs typeface="Arial"/>
              </a:rPr>
              <a:t> </a:t>
            </a:r>
            <a:r>
              <a:rPr lang="en-US" altLang="zh-TW" sz="3600" kern="100" dirty="0" err="1" smtClean="0">
                <a:latin typeface="Bwgrkl"/>
                <a:cs typeface="Arial"/>
              </a:rPr>
              <a:t>sto,ma</a:t>
            </a:r>
            <a:r>
              <a:rPr lang="en-US" altLang="zh-TW" sz="3600" kern="100" dirty="0" smtClean="0">
                <a:latin typeface="Bwgrkl"/>
                <a:cs typeface="Arial"/>
              </a:rPr>
              <a:t>  </a:t>
            </a:r>
            <a:r>
              <a:rPr lang="en-US" altLang="zh-TW" sz="3600" kern="100" dirty="0" err="1">
                <a:latin typeface="Bwgrkl"/>
                <a:cs typeface="Arial"/>
              </a:rPr>
              <a:t>sw</a:t>
            </a:r>
            <a:r>
              <a:rPr lang="en-US" altLang="zh-TW" sz="3600" kern="100" dirty="0">
                <a:latin typeface="Bwgrkl"/>
                <a:cs typeface="Arial"/>
              </a:rPr>
              <a:t>,|</a:t>
            </a:r>
            <a:r>
              <a:rPr lang="en-US" altLang="zh-TW" sz="3600" kern="100" dirty="0" err="1" smtClean="0">
                <a:latin typeface="Bwgrkl"/>
                <a:cs typeface="Arial"/>
              </a:rPr>
              <a:t>zw</a:t>
            </a:r>
            <a:endParaRPr lang="zh-TW" altLang="zh-TW" sz="3600" kern="100" dirty="0">
              <a:latin typeface="Calibri"/>
              <a:cs typeface="Arial"/>
            </a:endParaRPr>
          </a:p>
          <a:p>
            <a:pPr>
              <a:spcAft>
                <a:spcPts val="0"/>
              </a:spcAft>
            </a:pPr>
            <a:r>
              <a:rPr lang="en-US" altLang="zh-TW" sz="3600" kern="100" dirty="0" err="1">
                <a:latin typeface="Bwgrkl"/>
                <a:cs typeface="Arial"/>
              </a:rPr>
              <a:t>avkolouqe,w</a:t>
            </a:r>
            <a:r>
              <a:rPr lang="en-US" altLang="zh-TW" sz="3600" kern="100" dirty="0">
                <a:latin typeface="Bwgrkl"/>
                <a:cs typeface="Arial"/>
              </a:rPr>
              <a:t>  </a:t>
            </a:r>
            <a:r>
              <a:rPr lang="en-US" altLang="zh-TW" sz="3600" kern="100" dirty="0" err="1">
                <a:latin typeface="Bwgrkl"/>
                <a:cs typeface="Arial"/>
              </a:rPr>
              <a:t>dida,skw</a:t>
            </a:r>
            <a:r>
              <a:rPr lang="en-US" altLang="zh-TW" sz="3600" kern="100" dirty="0">
                <a:latin typeface="Bwgrkl"/>
                <a:cs typeface="Arial"/>
              </a:rPr>
              <a:t>  </a:t>
            </a:r>
            <a:r>
              <a:rPr lang="en-US" altLang="zh-TW" sz="3600" kern="100" dirty="0" err="1">
                <a:latin typeface="Bwgrkl"/>
                <a:cs typeface="Arial"/>
              </a:rPr>
              <a:t>evperwta,w</a:t>
            </a:r>
            <a:r>
              <a:rPr lang="en-US" altLang="zh-TW" sz="3600" kern="100" dirty="0">
                <a:latin typeface="Bwgrkl"/>
                <a:cs typeface="Arial"/>
              </a:rPr>
              <a:t>  </a:t>
            </a:r>
            <a:r>
              <a:rPr lang="en-US" altLang="zh-TW" sz="3600" kern="100" dirty="0" err="1">
                <a:latin typeface="Bwgrkl"/>
                <a:cs typeface="Arial"/>
              </a:rPr>
              <a:t>evrwta,w</a:t>
            </a:r>
            <a:r>
              <a:rPr lang="en-US" altLang="zh-TW" sz="3600" kern="100" dirty="0">
                <a:latin typeface="Bwgrkl"/>
                <a:cs typeface="Arial"/>
              </a:rPr>
              <a:t>  </a:t>
            </a:r>
            <a:r>
              <a:rPr lang="en-US" altLang="zh-TW" sz="3600" kern="100" dirty="0" err="1">
                <a:latin typeface="Bwgrkl"/>
                <a:cs typeface="Arial"/>
              </a:rPr>
              <a:t>qe,lw</a:t>
            </a:r>
            <a:r>
              <a:rPr lang="en-US" altLang="zh-TW" sz="3600" kern="100" dirty="0">
                <a:latin typeface="Bwgrkl"/>
                <a:cs typeface="Arial"/>
              </a:rPr>
              <a:t>  </a:t>
            </a:r>
            <a:r>
              <a:rPr lang="en-US" altLang="zh-TW" sz="3600" kern="100" dirty="0" err="1">
                <a:latin typeface="Bwgrkl"/>
                <a:cs typeface="Arial"/>
              </a:rPr>
              <a:t>peritate,w</a:t>
            </a:r>
            <a:r>
              <a:rPr lang="en-US" altLang="zh-TW" sz="3600" kern="100" dirty="0">
                <a:latin typeface="Bwgrkl"/>
                <a:cs typeface="Arial"/>
              </a:rPr>
              <a:t>  </a:t>
            </a:r>
            <a:r>
              <a:rPr lang="en-US" altLang="zh-TW" sz="3600" kern="100" dirty="0" err="1">
                <a:latin typeface="Bwgrkl"/>
                <a:cs typeface="Arial"/>
              </a:rPr>
              <a:t>sunagwgh</a:t>
            </a:r>
            <a:r>
              <a:rPr lang="en-US" altLang="zh-TW" sz="3600" kern="100" dirty="0">
                <a:latin typeface="Bwgrkl"/>
                <a:cs typeface="Arial"/>
              </a:rPr>
              <a:t>,  </a:t>
            </a:r>
            <a:r>
              <a:rPr lang="en-US" altLang="zh-TW" sz="3600" kern="100" dirty="0" err="1">
                <a:latin typeface="Bwgrkl"/>
                <a:cs typeface="Arial"/>
              </a:rPr>
              <a:t>farisai</a:t>
            </a:r>
            <a:r>
              <a:rPr lang="en-US" altLang="zh-TW" sz="3600" kern="100" dirty="0">
                <a:latin typeface="Bwgrkl"/>
                <a:cs typeface="Arial"/>
              </a:rPr>
              <a:t>/</a:t>
            </a:r>
            <a:r>
              <a:rPr lang="en-US" altLang="zh-TW" sz="3600" kern="100" dirty="0" err="1">
                <a:latin typeface="Bwgrkl"/>
                <a:cs typeface="Arial"/>
              </a:rPr>
              <a:t>oj</a:t>
            </a:r>
            <a:r>
              <a:rPr lang="en-US" altLang="zh-TW" sz="3600" kern="100" dirty="0">
                <a:latin typeface="Bwgrkl"/>
                <a:cs typeface="Arial"/>
              </a:rPr>
              <a:t>  </a:t>
            </a:r>
            <a:r>
              <a:rPr lang="en-US" altLang="zh-TW" sz="3600" kern="100" dirty="0" err="1">
                <a:latin typeface="Bwgrkl"/>
                <a:cs typeface="Arial"/>
              </a:rPr>
              <a:t>cro,noj</a:t>
            </a:r>
            <a:r>
              <a:rPr lang="en-US" altLang="zh-TW" sz="3600" kern="100" dirty="0">
                <a:latin typeface="Bwgrkl"/>
                <a:cs typeface="Arial"/>
              </a:rPr>
              <a:t>  </a:t>
            </a:r>
            <a:endParaRPr lang="zh-TW" altLang="zh-TW" sz="3600" kern="100" dirty="0">
              <a:latin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2428913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重要生字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en-US" altLang="zh-TW" sz="3200" kern="100" dirty="0" err="1" smtClean="0">
                <a:latin typeface="Bwgrkl"/>
                <a:cs typeface="Arial"/>
              </a:rPr>
              <a:t>avpoqnh</a:t>
            </a:r>
            <a:r>
              <a:rPr lang="en-US" altLang="zh-TW" sz="3200" kern="100" dirty="0">
                <a:latin typeface="Bwgrkl"/>
                <a:cs typeface="Arial"/>
              </a:rPr>
              <a:t>/|</a:t>
            </a:r>
            <a:r>
              <a:rPr lang="en-US" altLang="zh-TW" sz="3200" kern="100" dirty="0" err="1">
                <a:latin typeface="Bwgrkl"/>
                <a:cs typeface="Arial"/>
              </a:rPr>
              <a:t>skw</a:t>
            </a:r>
            <a:r>
              <a:rPr lang="en-US" altLang="zh-TW" sz="3200" kern="100" dirty="0">
                <a:latin typeface="Bwgrkl"/>
                <a:cs typeface="Arial"/>
              </a:rPr>
              <a:t>  </a:t>
            </a:r>
            <a:r>
              <a:rPr lang="en-US" altLang="zh-TW" sz="3200" kern="100" dirty="0" err="1">
                <a:latin typeface="Bwgrkl"/>
                <a:cs typeface="Arial"/>
              </a:rPr>
              <a:t>a;rtoj</a:t>
            </a:r>
            <a:r>
              <a:rPr lang="en-US" altLang="zh-TW" sz="3200" kern="100" dirty="0">
                <a:latin typeface="Bwgrkl"/>
                <a:cs typeface="Arial"/>
              </a:rPr>
              <a:t>  </a:t>
            </a:r>
            <a:r>
              <a:rPr lang="en-US" altLang="zh-TW" sz="3200" kern="100" dirty="0" err="1">
                <a:latin typeface="Bwgrkl"/>
                <a:cs typeface="Arial"/>
              </a:rPr>
              <a:t>ba,llw</a:t>
            </a:r>
            <a:r>
              <a:rPr lang="en-US" altLang="zh-TW" sz="3200" kern="100" dirty="0">
                <a:latin typeface="Bwgrkl"/>
                <a:cs typeface="Arial"/>
              </a:rPr>
              <a:t>  </a:t>
            </a:r>
            <a:r>
              <a:rPr lang="en-US" altLang="zh-TW" sz="3200" kern="100" dirty="0" err="1">
                <a:latin typeface="Bwgrkl"/>
                <a:cs typeface="Arial"/>
              </a:rPr>
              <a:t>gh</a:t>
            </a:r>
            <a:r>
              <a:rPr lang="en-US" altLang="zh-TW" sz="3200" kern="100" dirty="0">
                <a:latin typeface="Bwgrkl"/>
                <a:cs typeface="Arial"/>
              </a:rPr>
              <a:t>/  </a:t>
            </a:r>
            <a:r>
              <a:rPr lang="en-US" altLang="zh-TW" sz="3200" kern="100" dirty="0" err="1">
                <a:latin typeface="Bwgrkl"/>
                <a:cs typeface="Arial"/>
              </a:rPr>
              <a:t>gi,nomai</a:t>
            </a:r>
            <a:r>
              <a:rPr lang="en-US" altLang="zh-TW" sz="3200" kern="100" dirty="0">
                <a:latin typeface="Bwgrkl"/>
                <a:cs typeface="Arial"/>
              </a:rPr>
              <a:t>  </a:t>
            </a:r>
            <a:r>
              <a:rPr lang="en-US" altLang="zh-TW" sz="3200" kern="100" dirty="0" err="1">
                <a:latin typeface="Bwgrkl"/>
                <a:cs typeface="Arial"/>
              </a:rPr>
              <a:t>eivse,rcomai</a:t>
            </a:r>
            <a:r>
              <a:rPr lang="en-US" altLang="zh-TW" sz="3200" kern="100" dirty="0">
                <a:latin typeface="Bwgrkl"/>
                <a:cs typeface="Arial"/>
              </a:rPr>
              <a:t>  </a:t>
            </a:r>
            <a:r>
              <a:rPr lang="en-US" altLang="zh-TW" sz="3200" kern="100" dirty="0" err="1">
                <a:latin typeface="Bwgrkl"/>
                <a:cs typeface="Arial"/>
              </a:rPr>
              <a:t>evxe,rcomai</a:t>
            </a:r>
            <a:r>
              <a:rPr lang="en-US" altLang="zh-TW" sz="3200" kern="100" dirty="0">
                <a:latin typeface="Bwgrkl"/>
                <a:cs typeface="Arial"/>
              </a:rPr>
              <a:t>  </a:t>
            </a:r>
            <a:r>
              <a:rPr lang="en-US" altLang="zh-TW" sz="3200" kern="100" dirty="0" err="1">
                <a:latin typeface="Bwgrkl"/>
                <a:cs typeface="Arial"/>
              </a:rPr>
              <a:t>e;ti</a:t>
            </a:r>
            <a:r>
              <a:rPr lang="en-US" altLang="zh-TW" sz="3200" kern="100" dirty="0">
                <a:latin typeface="Bwgrkl"/>
                <a:cs typeface="Arial"/>
              </a:rPr>
              <a:t>  </a:t>
            </a:r>
            <a:r>
              <a:rPr lang="en-US" altLang="zh-TW" sz="3200" kern="100" dirty="0" err="1">
                <a:latin typeface="Bwgrkl"/>
                <a:cs typeface="Arial"/>
              </a:rPr>
              <a:t>eu`ri,skw</a:t>
            </a:r>
            <a:r>
              <a:rPr lang="en-US" altLang="zh-TW" sz="3200" kern="100" dirty="0">
                <a:latin typeface="Bwgrkl"/>
                <a:cs typeface="Arial"/>
              </a:rPr>
              <a:t>  </a:t>
            </a:r>
            <a:r>
              <a:rPr lang="en-US" altLang="zh-TW" sz="3200" kern="100" dirty="0" err="1">
                <a:latin typeface="Bwgrkl"/>
                <a:cs typeface="Arial"/>
              </a:rPr>
              <a:t>lamba,nw</a:t>
            </a:r>
            <a:r>
              <a:rPr lang="en-US" altLang="zh-TW" sz="3200" kern="100" dirty="0">
                <a:latin typeface="Bwgrkl"/>
                <a:cs typeface="Arial"/>
              </a:rPr>
              <a:t>  </a:t>
            </a:r>
            <a:r>
              <a:rPr lang="en-US" altLang="zh-TW" sz="3200" kern="100" dirty="0" err="1">
                <a:latin typeface="Bwgrkl"/>
                <a:cs typeface="Arial"/>
              </a:rPr>
              <a:t>ou;te</a:t>
            </a:r>
            <a:r>
              <a:rPr lang="en-US" altLang="zh-TW" sz="3200" kern="100" dirty="0">
                <a:latin typeface="Bwgrkl"/>
                <a:cs typeface="Arial"/>
              </a:rPr>
              <a:t>  </a:t>
            </a:r>
            <a:r>
              <a:rPr lang="en-US" altLang="zh-TW" sz="3200" kern="100" dirty="0" err="1">
                <a:latin typeface="Bwgrkl"/>
                <a:cs typeface="Arial"/>
              </a:rPr>
              <a:t>prose,rcomai</a:t>
            </a:r>
            <a:r>
              <a:rPr lang="en-US" altLang="zh-TW" sz="3200" kern="100" dirty="0">
                <a:latin typeface="Bwgrkl"/>
                <a:cs typeface="Arial"/>
              </a:rPr>
              <a:t>  </a:t>
            </a:r>
            <a:r>
              <a:rPr lang="en-US" altLang="zh-TW" sz="3200" kern="100" dirty="0" err="1">
                <a:latin typeface="Bwgrkl"/>
                <a:cs typeface="Arial"/>
              </a:rPr>
              <a:t>proseu,comai</a:t>
            </a:r>
            <a:r>
              <a:rPr lang="en-US" altLang="zh-TW" sz="3200" kern="100" dirty="0">
                <a:latin typeface="Bwgrkl"/>
                <a:cs typeface="Arial"/>
              </a:rPr>
              <a:t>  </a:t>
            </a:r>
            <a:r>
              <a:rPr lang="en-US" altLang="zh-TW" sz="3200" kern="100" dirty="0" err="1">
                <a:latin typeface="Bwgrkl"/>
                <a:cs typeface="Arial"/>
              </a:rPr>
              <a:t>pu</a:t>
            </a:r>
            <a:r>
              <a:rPr lang="en-US" altLang="zh-TW" sz="3200" kern="100" dirty="0">
                <a:latin typeface="Bwgrkl"/>
                <a:cs typeface="Arial"/>
              </a:rPr>
              <a:t>/r  </a:t>
            </a:r>
            <a:endParaRPr lang="zh-TW" altLang="zh-TW" sz="3200" kern="100" dirty="0">
              <a:latin typeface="Calibri"/>
              <a:cs typeface="Arial"/>
            </a:endParaRPr>
          </a:p>
          <a:p>
            <a:pPr>
              <a:spcAft>
                <a:spcPts val="0"/>
              </a:spcAft>
            </a:pPr>
            <a:r>
              <a:rPr lang="en-US" altLang="zh-TW" sz="3200" kern="100" dirty="0" err="1">
                <a:latin typeface="Bwgrkl"/>
                <a:cs typeface="Arial"/>
              </a:rPr>
              <a:t>avpe,rcomai</a:t>
            </a:r>
            <a:r>
              <a:rPr lang="en-US" altLang="zh-TW" sz="3200" kern="100" dirty="0">
                <a:latin typeface="Bwgrkl"/>
                <a:cs typeface="Arial"/>
              </a:rPr>
              <a:t>  </a:t>
            </a:r>
            <a:r>
              <a:rPr lang="en-US" altLang="zh-TW" sz="3200" kern="100" dirty="0" err="1">
                <a:latin typeface="Bwgrkl"/>
                <a:cs typeface="Arial"/>
              </a:rPr>
              <a:t>a;rcw</a:t>
            </a:r>
            <a:r>
              <a:rPr lang="en-US" altLang="zh-TW" sz="3200" kern="100" dirty="0">
                <a:latin typeface="Bwgrkl"/>
                <a:cs typeface="Arial"/>
              </a:rPr>
              <a:t>  </a:t>
            </a:r>
            <a:r>
              <a:rPr lang="en-US" altLang="zh-TW" sz="3200" kern="100" dirty="0" err="1">
                <a:latin typeface="Bwgrkl"/>
                <a:cs typeface="Arial"/>
              </a:rPr>
              <a:t>gra,fw</a:t>
            </a:r>
            <a:r>
              <a:rPr lang="en-US" altLang="zh-TW" sz="3200" kern="100" dirty="0">
                <a:latin typeface="Bwgrkl"/>
                <a:cs typeface="Arial"/>
              </a:rPr>
              <a:t>  </a:t>
            </a:r>
            <a:r>
              <a:rPr lang="en-US" altLang="zh-TW" sz="3200" kern="100" dirty="0" err="1">
                <a:latin typeface="Bwgrkl"/>
                <a:cs typeface="Arial"/>
              </a:rPr>
              <a:t>dio</a:t>
            </a:r>
            <a:r>
              <a:rPr lang="en-US" altLang="zh-TW" sz="3200" kern="100" dirty="0">
                <a:latin typeface="Bwgrkl"/>
                <a:cs typeface="Arial"/>
              </a:rPr>
              <a:t>,  </a:t>
            </a:r>
            <a:r>
              <a:rPr lang="en-US" altLang="zh-TW" sz="3200" kern="100" dirty="0" err="1">
                <a:latin typeface="Bwgrkl"/>
                <a:cs typeface="Arial"/>
              </a:rPr>
              <a:t>doxa,zw</a:t>
            </a:r>
            <a:r>
              <a:rPr lang="en-US" altLang="zh-TW" sz="3200" kern="100" dirty="0">
                <a:latin typeface="Bwgrkl"/>
                <a:cs typeface="Arial"/>
              </a:rPr>
              <a:t>  </a:t>
            </a:r>
            <a:r>
              <a:rPr lang="en-US" altLang="zh-TW" sz="3200" kern="100" dirty="0" err="1">
                <a:latin typeface="Bwgrkl"/>
                <a:cs typeface="Arial"/>
              </a:rPr>
              <a:t>du,namij</a:t>
            </a:r>
            <a:r>
              <a:rPr lang="en-US" altLang="zh-TW" sz="3200" kern="100" dirty="0">
                <a:latin typeface="Bwgrkl"/>
                <a:cs typeface="Arial"/>
              </a:rPr>
              <a:t>  </a:t>
            </a:r>
            <a:r>
              <a:rPr lang="en-US" altLang="zh-TW" sz="3200" kern="100" dirty="0" err="1">
                <a:latin typeface="Bwgrkl"/>
                <a:cs typeface="Arial"/>
              </a:rPr>
              <a:t>khru,ssw</a:t>
            </a:r>
            <a:r>
              <a:rPr lang="en-US" altLang="zh-TW" sz="3200" kern="100" dirty="0">
                <a:latin typeface="Bwgrkl"/>
                <a:cs typeface="Arial"/>
              </a:rPr>
              <a:t>  </a:t>
            </a:r>
            <a:r>
              <a:rPr lang="en-US" altLang="zh-TW" sz="3200" kern="100" dirty="0" err="1">
                <a:latin typeface="Bwgrkl"/>
                <a:cs typeface="Arial"/>
              </a:rPr>
              <a:t>pi,nw</a:t>
            </a:r>
            <a:r>
              <a:rPr lang="en-US" altLang="zh-TW" sz="3200" kern="100" dirty="0">
                <a:latin typeface="Bwgrkl"/>
                <a:cs typeface="Arial"/>
              </a:rPr>
              <a:t>  </a:t>
            </a:r>
            <a:endParaRPr lang="zh-TW" altLang="zh-TW" sz="3200" kern="100" dirty="0">
              <a:latin typeface="Calibri"/>
              <a:cs typeface="Arial"/>
            </a:endParaRPr>
          </a:p>
          <a:p>
            <a:pPr>
              <a:spcAft>
                <a:spcPts val="0"/>
              </a:spcAft>
            </a:pPr>
            <a:r>
              <a:rPr lang="en-US" altLang="zh-TW" sz="3200" kern="100" dirty="0" err="1">
                <a:latin typeface="Bwgrkl"/>
                <a:cs typeface="Arial"/>
              </a:rPr>
              <a:t>a;gw</a:t>
            </a:r>
            <a:r>
              <a:rPr lang="en-US" altLang="zh-TW" sz="3200" kern="100" dirty="0">
                <a:latin typeface="Bwgrkl"/>
                <a:cs typeface="Arial"/>
              </a:rPr>
              <a:t>  </a:t>
            </a:r>
            <a:r>
              <a:rPr lang="en-US" altLang="zh-TW" sz="3200" kern="100" dirty="0" err="1">
                <a:latin typeface="Bwgrkl"/>
                <a:cs typeface="Arial"/>
              </a:rPr>
              <a:t>ai</a:t>
            </a:r>
            <a:r>
              <a:rPr lang="en-US" altLang="zh-TW" sz="3200" kern="100" dirty="0">
                <a:latin typeface="Bwgrkl"/>
                <a:cs typeface="Arial"/>
              </a:rPr>
              <a:t>-ma  e[</a:t>
            </a:r>
            <a:r>
              <a:rPr lang="en-US" altLang="zh-TW" sz="3200" kern="100" dirty="0" err="1">
                <a:latin typeface="Bwgrkl"/>
                <a:cs typeface="Arial"/>
              </a:rPr>
              <a:t>kastoj</a:t>
            </a:r>
            <a:r>
              <a:rPr lang="en-US" altLang="zh-TW" sz="3200" kern="100" dirty="0">
                <a:latin typeface="Bwgrkl"/>
                <a:cs typeface="Arial"/>
              </a:rPr>
              <a:t>  </a:t>
            </a:r>
            <a:r>
              <a:rPr lang="en-US" altLang="zh-TW" sz="3200" kern="100" dirty="0" err="1">
                <a:latin typeface="Bwgrkl"/>
                <a:cs typeface="Arial"/>
              </a:rPr>
              <a:t>i`ma,tion</a:t>
            </a:r>
            <a:r>
              <a:rPr lang="en-US" altLang="zh-TW" sz="3200" kern="100" dirty="0">
                <a:latin typeface="Bwgrkl"/>
                <a:cs typeface="Arial"/>
              </a:rPr>
              <a:t>  </a:t>
            </a:r>
            <a:r>
              <a:rPr lang="en-US" altLang="zh-TW" sz="3200" kern="100" dirty="0" err="1">
                <a:latin typeface="Bwgrkl"/>
                <a:cs typeface="Arial"/>
              </a:rPr>
              <a:t>o;roj</a:t>
            </a:r>
            <a:r>
              <a:rPr lang="en-US" altLang="zh-TW" sz="3200" kern="100" dirty="0">
                <a:latin typeface="Bwgrkl"/>
                <a:cs typeface="Arial"/>
              </a:rPr>
              <a:t>  </a:t>
            </a:r>
            <a:r>
              <a:rPr lang="en-US" altLang="zh-TW" sz="3200" kern="100" dirty="0" err="1">
                <a:latin typeface="Bwgrkl"/>
                <a:cs typeface="Arial"/>
              </a:rPr>
              <a:t>u`pa,gw</a:t>
            </a:r>
            <a:r>
              <a:rPr lang="en-US" altLang="zh-TW" sz="3200" kern="100" dirty="0">
                <a:latin typeface="Bwgrkl"/>
                <a:cs typeface="Arial"/>
              </a:rPr>
              <a:t>  </a:t>
            </a:r>
            <a:r>
              <a:rPr lang="en-US" altLang="zh-TW" sz="3200" kern="100" dirty="0" err="1">
                <a:latin typeface="Bwgrkl"/>
                <a:cs typeface="Arial"/>
              </a:rPr>
              <a:t>evfobh,qhn</a:t>
            </a:r>
            <a:r>
              <a:rPr lang="zh-TW" altLang="zh-TW" sz="3200" kern="100" dirty="0">
                <a:latin typeface="Bwgrkl"/>
                <a:cs typeface="Arial"/>
              </a:rPr>
              <a:t>（關身被動形主動意）</a:t>
            </a:r>
            <a:r>
              <a:rPr lang="en-US" altLang="zh-TW" sz="3200" kern="100" dirty="0">
                <a:latin typeface="Bwgrkl"/>
                <a:cs typeface="Arial"/>
              </a:rPr>
              <a:t> </a:t>
            </a:r>
            <a:r>
              <a:rPr lang="en-US" altLang="zh-TW" sz="3200" kern="100" dirty="0" err="1">
                <a:latin typeface="Bwgrkl"/>
                <a:cs typeface="Arial"/>
              </a:rPr>
              <a:t>cai,rw</a:t>
            </a:r>
            <a:r>
              <a:rPr lang="en-US" altLang="zh-TW" sz="3200" kern="100" dirty="0">
                <a:latin typeface="Bwgrkl"/>
                <a:cs typeface="Arial"/>
              </a:rPr>
              <a:t> </a:t>
            </a:r>
            <a:endParaRPr lang="zh-TW" altLang="zh-TW" sz="3200" kern="100" dirty="0">
              <a:latin typeface="Calibri"/>
              <a:cs typeface="Arial"/>
            </a:endParaRPr>
          </a:p>
          <a:p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296713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動詞注意事項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>
              <a:buClr>
                <a:srgbClr val="0BD0D9"/>
              </a:buClr>
            </a:pPr>
            <a:r>
              <a:rPr lang="zh-TW" altLang="en-US" dirty="0">
                <a:solidFill>
                  <a:prstClr val="black"/>
                </a:solidFill>
              </a:rPr>
              <a:t>說話者的角度，決定了要使用的動詞時態，不一定與讀者的角度相同。</a:t>
            </a:r>
            <a:endParaRPr lang="en-US" altLang="zh-TW" dirty="0">
              <a:solidFill>
                <a:prstClr val="black"/>
              </a:solidFill>
            </a:endParaRPr>
          </a:p>
          <a:p>
            <a:r>
              <a:rPr lang="zh-TW" altLang="zh-TW" sz="2800" kern="100" dirty="0" smtClean="0">
                <a:latin typeface="Calibri"/>
                <a:cs typeface="Arial"/>
              </a:rPr>
              <a:t>動詞</a:t>
            </a:r>
            <a:r>
              <a:rPr lang="zh-TW" altLang="zh-TW" sz="2800" kern="100" dirty="0">
                <a:latin typeface="Calibri"/>
                <a:cs typeface="Arial"/>
              </a:rPr>
              <a:t>的字典形是第一人稱、單數、現在式、主動語態、直說語氣。</a:t>
            </a:r>
          </a:p>
          <a:p>
            <a:r>
              <a:rPr lang="zh-TW" altLang="zh-TW" sz="2800" kern="100" dirty="0">
                <a:latin typeface="Calibri"/>
                <a:cs typeface="Arial"/>
              </a:rPr>
              <a:t>動詞的「數」（單數或複數）一般跟著主詞的「數」，但是常有複數名詞跟著單數動詞，以強調兩者同一或者前者為主角</a:t>
            </a:r>
            <a:r>
              <a:rPr lang="zh-TW" altLang="zh-TW" sz="2800" kern="100" dirty="0" smtClean="0">
                <a:latin typeface="Calibri"/>
                <a:cs typeface="Arial"/>
              </a:rPr>
              <a:t>。</a:t>
            </a:r>
            <a:r>
              <a:rPr lang="zh-TW" altLang="en-US" sz="2800" kern="100" dirty="0" smtClean="0">
                <a:latin typeface="Calibri"/>
                <a:cs typeface="Arial"/>
              </a:rPr>
              <a:t>三一神則是跟著單數動詞。</a:t>
            </a:r>
            <a:endParaRPr lang="zh-TW" altLang="zh-TW" sz="2800" kern="100" dirty="0">
              <a:latin typeface="Calibri"/>
              <a:cs typeface="Arial"/>
            </a:endParaRPr>
          </a:p>
          <a:p>
            <a:r>
              <a:rPr lang="zh-TW" altLang="en-US" sz="2800" kern="100" dirty="0" smtClean="0">
                <a:latin typeface="Calibri"/>
                <a:cs typeface="Arial"/>
              </a:rPr>
              <a:t>四不要：</a:t>
            </a:r>
            <a:endParaRPr lang="en-US" altLang="zh-TW" sz="2800" kern="100" dirty="0" smtClean="0">
              <a:latin typeface="Calibri"/>
              <a:cs typeface="Arial"/>
            </a:endParaRPr>
          </a:p>
          <a:p>
            <a:pPr lvl="1"/>
            <a:r>
              <a:rPr lang="zh-TW" altLang="zh-TW" kern="100" dirty="0" smtClean="0">
                <a:latin typeface="Calibri"/>
                <a:cs typeface="Arial"/>
              </a:rPr>
              <a:t>不要</a:t>
            </a:r>
            <a:r>
              <a:rPr lang="zh-TW" altLang="zh-TW" kern="100" dirty="0">
                <a:latin typeface="Calibri"/>
                <a:cs typeface="Arial"/>
              </a:rPr>
              <a:t>理會動詞變化的拼字規則。</a:t>
            </a:r>
          </a:p>
          <a:p>
            <a:pPr lvl="1"/>
            <a:r>
              <a:rPr lang="zh-TW" altLang="zh-TW" kern="100" dirty="0" smtClean="0">
                <a:latin typeface="Calibri"/>
                <a:cs typeface="Arial"/>
              </a:rPr>
              <a:t>不要</a:t>
            </a:r>
            <a:r>
              <a:rPr lang="zh-TW" altLang="zh-TW" kern="100" dirty="0">
                <a:latin typeface="Calibri"/>
                <a:cs typeface="Arial"/>
              </a:rPr>
              <a:t>理會縮略動詞的拼法規則。</a:t>
            </a:r>
          </a:p>
          <a:p>
            <a:pPr lvl="1"/>
            <a:r>
              <a:rPr lang="zh-TW" altLang="zh-TW" dirty="0">
                <a:latin typeface="Calibri"/>
                <a:cs typeface="Arial"/>
              </a:rPr>
              <a:t>不要理會</a:t>
            </a:r>
            <a:r>
              <a:rPr lang="en-US" altLang="zh-TW" sz="3000" dirty="0">
                <a:latin typeface="Bwgrkl"/>
                <a:cs typeface="Arial"/>
              </a:rPr>
              <a:t>mi</a:t>
            </a:r>
            <a:r>
              <a:rPr lang="zh-TW" altLang="zh-TW" dirty="0">
                <a:latin typeface="Calibri"/>
                <a:cs typeface="Arial"/>
              </a:rPr>
              <a:t>動詞文法變化，如</a:t>
            </a:r>
            <a:r>
              <a:rPr lang="en-US" altLang="zh-TW" dirty="0" err="1">
                <a:latin typeface="Bwgrkl"/>
                <a:cs typeface="Arial"/>
              </a:rPr>
              <a:t>di,dwmi</a:t>
            </a:r>
            <a:r>
              <a:rPr lang="en-US" altLang="zh-TW" dirty="0">
                <a:latin typeface="Bwgrkl"/>
                <a:cs typeface="Arial"/>
              </a:rPr>
              <a:t>  </a:t>
            </a:r>
            <a:r>
              <a:rPr lang="en-US" altLang="zh-TW" dirty="0" err="1">
                <a:latin typeface="Bwgrkl"/>
                <a:cs typeface="Arial"/>
              </a:rPr>
              <a:t>i</a:t>
            </a:r>
            <a:r>
              <a:rPr lang="en-US" altLang="zh-TW" dirty="0">
                <a:latin typeface="Bwgrkl"/>
                <a:cs typeface="Arial"/>
              </a:rPr>
              <a:t>[</a:t>
            </a:r>
            <a:r>
              <a:rPr lang="en-US" altLang="zh-TW" dirty="0" err="1">
                <a:latin typeface="Bwgrkl"/>
                <a:cs typeface="Arial"/>
              </a:rPr>
              <a:t>sthmi</a:t>
            </a:r>
            <a:r>
              <a:rPr lang="en-US" altLang="zh-TW" dirty="0">
                <a:latin typeface="Bwgrkl"/>
                <a:cs typeface="Arial"/>
              </a:rPr>
              <a:t>  </a:t>
            </a:r>
            <a:r>
              <a:rPr lang="en-US" altLang="zh-TW" dirty="0" err="1">
                <a:latin typeface="Bwgrkl"/>
                <a:cs typeface="Arial"/>
              </a:rPr>
              <a:t>ti,qhmi</a:t>
            </a:r>
            <a:r>
              <a:rPr lang="en-US" altLang="zh-TW" dirty="0">
                <a:latin typeface="Bwgrkl"/>
                <a:cs typeface="Arial"/>
              </a:rPr>
              <a:t>  </a:t>
            </a:r>
            <a:r>
              <a:rPr lang="en-US" altLang="zh-TW" dirty="0" err="1">
                <a:latin typeface="Bwgrkl"/>
                <a:cs typeface="Arial"/>
              </a:rPr>
              <a:t>dei,knumi</a:t>
            </a:r>
            <a:r>
              <a:rPr lang="zh-TW" altLang="zh-TW" dirty="0" smtClean="0">
                <a:latin typeface="Calibri"/>
                <a:cs typeface="Arial"/>
              </a:rPr>
              <a:t>。</a:t>
            </a:r>
            <a:endParaRPr lang="en-US" altLang="zh-TW" dirty="0" smtClean="0">
              <a:latin typeface="Calibri"/>
              <a:cs typeface="Arial"/>
            </a:endParaRPr>
          </a:p>
          <a:p>
            <a:pPr lvl="1"/>
            <a:r>
              <a:rPr lang="zh-TW" altLang="en-US" dirty="0" smtClean="0"/>
              <a:t>不要</a:t>
            </a:r>
            <a:r>
              <a:rPr lang="zh-TW" altLang="en-US" dirty="0"/>
              <a:t>理會動詞的「字根」</a:t>
            </a:r>
            <a:r>
              <a:rPr lang="en-US" altLang="zh-TW" dirty="0"/>
              <a:t>(root)</a:t>
            </a:r>
            <a:r>
              <a:rPr lang="zh-TW" altLang="en-US" dirty="0"/>
              <a:t>、「字幹」</a:t>
            </a:r>
            <a:r>
              <a:rPr lang="en-US" altLang="zh-TW" dirty="0"/>
              <a:t>(stem)</a:t>
            </a:r>
            <a:r>
              <a:rPr lang="zh-TW" altLang="en-US" dirty="0"/>
              <a:t>、「流音動詞」、「複合動詞」。</a:t>
            </a:r>
          </a:p>
        </p:txBody>
      </p:sp>
    </p:spTree>
    <p:extLst>
      <p:ext uri="{BB962C8B-B14F-4D97-AF65-F5344CB8AC3E}">
        <p14:creationId xmlns:p14="http://schemas.microsoft.com/office/powerpoint/2010/main" val="1816518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動詞的語態</a:t>
            </a:r>
            <a:r>
              <a:rPr lang="en-US" altLang="zh-TW" dirty="0" smtClean="0"/>
              <a:t>(voice)</a:t>
            </a:r>
            <a:r>
              <a:rPr lang="zh-TW" altLang="en-US" dirty="0" smtClean="0"/>
              <a:t>：主動與被動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lnSpcReduction="10000"/>
          </a:bodyPr>
          <a:lstStyle/>
          <a:p>
            <a:r>
              <a:rPr lang="zh-TW" altLang="en-US" dirty="0" smtClean="0"/>
              <a:t>主動</a:t>
            </a:r>
            <a:r>
              <a:rPr lang="en-US" altLang="zh-TW" dirty="0" smtClean="0"/>
              <a:t>(active)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pPr lvl="1"/>
            <a:r>
              <a:rPr lang="zh-TW" altLang="zh-TW" dirty="0" smtClean="0">
                <a:latin typeface="Calibri"/>
                <a:cs typeface="Arial"/>
              </a:rPr>
              <a:t>「</a:t>
            </a:r>
            <a:r>
              <a:rPr lang="zh-TW" altLang="zh-TW" dirty="0">
                <a:latin typeface="Calibri"/>
                <a:cs typeface="Arial"/>
              </a:rPr>
              <a:t>釋放」的字典形是</a:t>
            </a:r>
            <a:r>
              <a:rPr lang="en-US" altLang="zh-TW" sz="2800" dirty="0" err="1">
                <a:latin typeface="Bwgrkl"/>
                <a:cs typeface="Arial"/>
              </a:rPr>
              <a:t>lu,w</a:t>
            </a:r>
            <a:r>
              <a:rPr lang="zh-TW" altLang="zh-TW" dirty="0">
                <a:latin typeface="Calibri"/>
                <a:cs typeface="Arial"/>
              </a:rPr>
              <a:t>。第三人稱主動語態是</a:t>
            </a:r>
            <a:r>
              <a:rPr lang="en-US" altLang="zh-TW" sz="2800" dirty="0" err="1">
                <a:latin typeface="Bwgrkl"/>
                <a:cs typeface="Arial"/>
              </a:rPr>
              <a:t>lu,ei</a:t>
            </a:r>
            <a:r>
              <a:rPr lang="zh-TW" altLang="zh-TW" dirty="0">
                <a:latin typeface="Bwgrkl"/>
                <a:cs typeface="Arial"/>
              </a:rPr>
              <a:t>（路</a:t>
            </a:r>
            <a:r>
              <a:rPr lang="en-US" altLang="zh-TW" dirty="0">
                <a:latin typeface="Bwgrkl"/>
                <a:cs typeface="Arial"/>
              </a:rPr>
              <a:t>13</a:t>
            </a:r>
            <a:r>
              <a:rPr lang="zh-TW" altLang="zh-TW" dirty="0">
                <a:latin typeface="Bwgrkl"/>
                <a:cs typeface="Arial"/>
              </a:rPr>
              <a:t>：</a:t>
            </a:r>
            <a:r>
              <a:rPr lang="en-US" altLang="zh-TW" dirty="0">
                <a:latin typeface="Bwgrkl"/>
                <a:cs typeface="Arial"/>
              </a:rPr>
              <a:t>15</a:t>
            </a:r>
            <a:r>
              <a:rPr lang="zh-TW" altLang="zh-TW" dirty="0">
                <a:latin typeface="Bwgrkl"/>
                <a:cs typeface="Arial"/>
              </a:rPr>
              <a:t>）。</a:t>
            </a:r>
            <a:endParaRPr lang="en-US" altLang="zh-TW" dirty="0">
              <a:latin typeface="Bwgrkl"/>
              <a:cs typeface="Times New Roman"/>
            </a:endParaRPr>
          </a:p>
          <a:p>
            <a:pPr lvl="1"/>
            <a:r>
              <a:rPr lang="en-US" altLang="zh-TW" sz="3200" dirty="0" err="1" smtClean="0">
                <a:latin typeface="Bwgrkl"/>
                <a:cs typeface="Times New Roman"/>
              </a:rPr>
              <a:t>ou-toj</a:t>
            </a:r>
            <a:r>
              <a:rPr lang="en-US" altLang="zh-TW" sz="3200" dirty="0" smtClean="0">
                <a:latin typeface="Bwgrkl"/>
                <a:cs typeface="Times New Roman"/>
              </a:rPr>
              <a:t> h=</a:t>
            </a:r>
            <a:r>
              <a:rPr lang="en-US" altLang="zh-TW" sz="3200" dirty="0" err="1" smtClean="0">
                <a:latin typeface="Bwgrkl"/>
                <a:cs typeface="Times New Roman"/>
              </a:rPr>
              <a:t>lqen</a:t>
            </a:r>
            <a:r>
              <a:rPr lang="en-US" altLang="zh-TW" sz="3200" dirty="0" smtClean="0">
                <a:latin typeface="Bwgrkl"/>
                <a:cs typeface="Times New Roman"/>
              </a:rPr>
              <a:t> </a:t>
            </a:r>
            <a:r>
              <a:rPr lang="en-US" altLang="zh-TW" sz="3200" dirty="0" err="1" smtClean="0">
                <a:latin typeface="Bwgrkl"/>
                <a:cs typeface="Times New Roman"/>
              </a:rPr>
              <a:t>eivj</a:t>
            </a:r>
            <a:r>
              <a:rPr lang="en-US" altLang="zh-TW" sz="3200" dirty="0" smtClean="0">
                <a:latin typeface="Bwgrkl"/>
                <a:cs typeface="Times New Roman"/>
              </a:rPr>
              <a:t> </a:t>
            </a:r>
            <a:r>
              <a:rPr lang="en-US" altLang="zh-TW" sz="3200" dirty="0" err="1" smtClean="0">
                <a:latin typeface="Bwgrkl"/>
                <a:cs typeface="Times New Roman"/>
              </a:rPr>
              <a:t>marturi,an</a:t>
            </a:r>
            <a:r>
              <a:rPr lang="zh-TW" altLang="en-US" dirty="0" smtClean="0">
                <a:latin typeface="Bwgrkl"/>
                <a:cs typeface="Times New Roman"/>
              </a:rPr>
              <a:t>（約</a:t>
            </a:r>
            <a:r>
              <a:rPr lang="en-US" altLang="zh-TW" dirty="0" smtClean="0">
                <a:latin typeface="Bwgrkl"/>
                <a:cs typeface="Times New Roman"/>
              </a:rPr>
              <a:t>1</a:t>
            </a:r>
            <a:r>
              <a:rPr lang="zh-TW" altLang="en-US" dirty="0" smtClean="0">
                <a:latin typeface="Bwgrkl"/>
                <a:cs typeface="Times New Roman"/>
              </a:rPr>
              <a:t>：</a:t>
            </a:r>
            <a:r>
              <a:rPr lang="en-US" altLang="zh-TW" dirty="0" smtClean="0">
                <a:latin typeface="Bwgrkl"/>
                <a:cs typeface="Times New Roman"/>
              </a:rPr>
              <a:t>7</a:t>
            </a:r>
            <a:r>
              <a:rPr lang="zh-TW" altLang="en-US" dirty="0" smtClean="0">
                <a:latin typeface="Bwgrkl"/>
                <a:cs typeface="Times New Roman"/>
              </a:rPr>
              <a:t>）</a:t>
            </a:r>
            <a:endParaRPr lang="en-US" altLang="zh-TW" dirty="0"/>
          </a:p>
          <a:p>
            <a:r>
              <a:rPr lang="zh-TW" altLang="en-US" dirty="0" smtClean="0"/>
              <a:t>被動</a:t>
            </a:r>
            <a:r>
              <a:rPr lang="en-US" altLang="zh-TW" dirty="0" smtClean="0"/>
              <a:t>(passive)</a:t>
            </a:r>
            <a:endParaRPr lang="en-US" altLang="zh-TW" dirty="0"/>
          </a:p>
          <a:p>
            <a:pPr lvl="1"/>
            <a:r>
              <a:rPr lang="zh-TW" altLang="zh-TW" sz="2600" dirty="0">
                <a:solidFill>
                  <a:prstClr val="black"/>
                </a:solidFill>
                <a:latin typeface="Calibri"/>
                <a:cs typeface="Arial"/>
              </a:rPr>
              <a:t>「釋放」的字典形是</a:t>
            </a:r>
            <a:r>
              <a:rPr lang="en-US" altLang="zh-TW" sz="2800" dirty="0" err="1">
                <a:solidFill>
                  <a:prstClr val="black"/>
                </a:solidFill>
                <a:latin typeface="Bwgrkl"/>
                <a:cs typeface="Arial"/>
              </a:rPr>
              <a:t>lu,w</a:t>
            </a:r>
            <a:r>
              <a:rPr lang="zh-TW" altLang="zh-TW" sz="2600" dirty="0">
                <a:solidFill>
                  <a:prstClr val="black"/>
                </a:solidFill>
                <a:latin typeface="Calibri"/>
                <a:cs typeface="Arial"/>
              </a:rPr>
              <a:t>。</a:t>
            </a:r>
            <a:r>
              <a:rPr lang="zh-TW" altLang="zh-TW" dirty="0" smtClean="0">
                <a:latin typeface="Calibri"/>
                <a:cs typeface="Arial"/>
              </a:rPr>
              <a:t>過去</a:t>
            </a:r>
            <a:r>
              <a:rPr lang="zh-TW" altLang="zh-TW" dirty="0">
                <a:latin typeface="Calibri"/>
                <a:cs typeface="Arial"/>
              </a:rPr>
              <a:t>被動語態第三人稱是</a:t>
            </a:r>
            <a:r>
              <a:rPr lang="en-US" altLang="zh-TW" sz="2800" dirty="0" err="1">
                <a:latin typeface="Bwgrkl"/>
                <a:cs typeface="Arial"/>
              </a:rPr>
              <a:t>evlu,qh</a:t>
            </a:r>
            <a:r>
              <a:rPr lang="zh-TW" altLang="zh-TW" dirty="0">
                <a:latin typeface="Bwgrkl"/>
                <a:cs typeface="Arial"/>
              </a:rPr>
              <a:t>（可</a:t>
            </a:r>
            <a:r>
              <a:rPr lang="en-US" altLang="zh-TW" dirty="0">
                <a:latin typeface="Bwgrkl"/>
                <a:cs typeface="Arial"/>
              </a:rPr>
              <a:t>7</a:t>
            </a:r>
            <a:r>
              <a:rPr lang="zh-TW" altLang="zh-TW" dirty="0">
                <a:latin typeface="Bwgrkl"/>
                <a:cs typeface="Arial"/>
              </a:rPr>
              <a:t>：</a:t>
            </a:r>
            <a:r>
              <a:rPr lang="en-US" altLang="zh-TW" dirty="0">
                <a:latin typeface="Bwgrkl"/>
                <a:cs typeface="Arial"/>
              </a:rPr>
              <a:t>35</a:t>
            </a:r>
            <a:r>
              <a:rPr lang="zh-TW" altLang="zh-TW" dirty="0">
                <a:latin typeface="Bwgrkl"/>
                <a:cs typeface="Arial"/>
              </a:rPr>
              <a:t>）</a:t>
            </a:r>
            <a:r>
              <a:rPr lang="zh-TW" altLang="zh-TW" dirty="0">
                <a:latin typeface="Calibri"/>
                <a:cs typeface="Arial"/>
              </a:rPr>
              <a:t>。</a:t>
            </a:r>
            <a:endParaRPr lang="en-US" altLang="zh-TW" dirty="0" smtClean="0">
              <a:latin typeface="Calibri"/>
              <a:cs typeface="Times New Roman"/>
            </a:endParaRPr>
          </a:p>
          <a:p>
            <a:pPr lvl="1"/>
            <a:r>
              <a:rPr lang="zh-TW" altLang="zh-TW" dirty="0" smtClean="0">
                <a:latin typeface="Calibri"/>
                <a:cs typeface="Times New Roman"/>
              </a:rPr>
              <a:t>表示</a:t>
            </a:r>
            <a:r>
              <a:rPr lang="zh-TW" altLang="zh-TW" dirty="0">
                <a:latin typeface="Calibri"/>
                <a:cs typeface="Times New Roman"/>
              </a:rPr>
              <a:t>「被（動作）」</a:t>
            </a:r>
            <a:r>
              <a:rPr lang="zh-TW" altLang="zh-TW" dirty="0" smtClean="0">
                <a:latin typeface="Calibri"/>
                <a:cs typeface="Times New Roman"/>
              </a:rPr>
              <a:t>。</a:t>
            </a:r>
            <a:r>
              <a:rPr lang="en-US" altLang="zh-TW" sz="3200" dirty="0" err="1" smtClean="0">
                <a:latin typeface="Bwgrkl" pitchFamily="2" charset="0"/>
                <a:cs typeface="Times New Roman"/>
              </a:rPr>
              <a:t>avpestalme,noj</a:t>
            </a:r>
            <a:r>
              <a:rPr lang="en-US" altLang="zh-TW" sz="3200" dirty="0" smtClean="0">
                <a:latin typeface="Bwgrkl" pitchFamily="2" charset="0"/>
                <a:cs typeface="Times New Roman"/>
              </a:rPr>
              <a:t> para. </a:t>
            </a:r>
            <a:r>
              <a:rPr lang="en-US" altLang="zh-TW" sz="3200" dirty="0" err="1" smtClean="0">
                <a:latin typeface="Bwgrkl" pitchFamily="2" charset="0"/>
                <a:cs typeface="Times New Roman"/>
              </a:rPr>
              <a:t>qeou</a:t>
            </a:r>
            <a:r>
              <a:rPr lang="en-US" altLang="zh-TW" dirty="0" smtClean="0">
                <a:latin typeface="Bwgrkl" pitchFamily="2" charset="0"/>
                <a:cs typeface="Times New Roman"/>
              </a:rPr>
              <a:t>/ </a:t>
            </a:r>
            <a:r>
              <a:rPr lang="zh-TW" altLang="en-US" dirty="0" smtClean="0">
                <a:latin typeface="Bwgrkl" pitchFamily="2" charset="0"/>
                <a:cs typeface="Times New Roman"/>
              </a:rPr>
              <a:t>（約</a:t>
            </a:r>
            <a:r>
              <a:rPr lang="en-US" altLang="zh-TW" dirty="0" smtClean="0">
                <a:latin typeface="Bwgrkl" pitchFamily="2" charset="0"/>
                <a:cs typeface="Times New Roman"/>
              </a:rPr>
              <a:t>1</a:t>
            </a:r>
            <a:r>
              <a:rPr lang="zh-TW" altLang="en-US" dirty="0" smtClean="0">
                <a:latin typeface="Bwgrkl" pitchFamily="2" charset="0"/>
                <a:cs typeface="Times New Roman"/>
              </a:rPr>
              <a:t>：</a:t>
            </a:r>
            <a:r>
              <a:rPr lang="en-US" altLang="zh-TW" dirty="0" smtClean="0">
                <a:latin typeface="Bwgrkl" pitchFamily="2" charset="0"/>
                <a:cs typeface="Times New Roman"/>
              </a:rPr>
              <a:t>6</a:t>
            </a:r>
            <a:r>
              <a:rPr lang="zh-TW" altLang="en-US" dirty="0" smtClean="0">
                <a:latin typeface="Bwgrkl" pitchFamily="2" charset="0"/>
                <a:cs typeface="Times New Roman"/>
              </a:rPr>
              <a:t>）。</a:t>
            </a:r>
            <a:endParaRPr lang="en-US" altLang="zh-TW" dirty="0" smtClean="0">
              <a:latin typeface="Bwgrkl" pitchFamily="2" charset="0"/>
              <a:cs typeface="Times New Roman"/>
            </a:endParaRPr>
          </a:p>
          <a:p>
            <a:pPr lvl="1"/>
            <a:r>
              <a:rPr lang="zh-TW" altLang="zh-TW" dirty="0" smtClean="0">
                <a:latin typeface="Calibri"/>
                <a:cs typeface="Times New Roman"/>
              </a:rPr>
              <a:t>但</a:t>
            </a:r>
            <a:r>
              <a:rPr lang="zh-TW" altLang="zh-TW" dirty="0">
                <a:latin typeface="Calibri"/>
                <a:cs typeface="Times New Roman"/>
              </a:rPr>
              <a:t>有些動詞是被動語態，卻有主動意思，如</a:t>
            </a:r>
            <a:r>
              <a:rPr lang="en-US" altLang="zh-TW" sz="2800" dirty="0" err="1">
                <a:latin typeface="Bwgrkl"/>
                <a:cs typeface="Times New Roman"/>
              </a:rPr>
              <a:t>avpekri,qhn</a:t>
            </a:r>
            <a:r>
              <a:rPr lang="zh-TW" altLang="zh-TW" sz="2000" kern="0" dirty="0">
                <a:latin typeface="Times New Roman"/>
                <a:cs typeface="Times New Roman"/>
              </a:rPr>
              <a:t>（回答；幾乎都是過去</a:t>
            </a:r>
            <a:r>
              <a:rPr lang="zh-TW" altLang="zh-TW" sz="2000" kern="0" dirty="0" smtClean="0">
                <a:latin typeface="Times New Roman"/>
                <a:cs typeface="Times New Roman"/>
              </a:rPr>
              <a:t>時態</a:t>
            </a:r>
            <a:r>
              <a:rPr lang="zh-TW" altLang="en-US" sz="2000" kern="0" dirty="0" smtClean="0">
                <a:latin typeface="Times New Roman"/>
                <a:cs typeface="Times New Roman"/>
              </a:rPr>
              <a:t>；徒</a:t>
            </a:r>
            <a:r>
              <a:rPr lang="en-US" altLang="zh-TW" sz="2000" kern="0" dirty="0" smtClean="0">
                <a:latin typeface="Times New Roman"/>
                <a:cs typeface="Times New Roman"/>
              </a:rPr>
              <a:t>22</a:t>
            </a:r>
            <a:r>
              <a:rPr lang="zh-TW" altLang="en-US" sz="2000" kern="0" dirty="0" smtClean="0">
                <a:latin typeface="Times New Roman"/>
                <a:cs typeface="Times New Roman"/>
              </a:rPr>
              <a:t>：</a:t>
            </a:r>
            <a:r>
              <a:rPr lang="en-US" altLang="zh-TW" sz="2000" kern="0" dirty="0" smtClean="0">
                <a:latin typeface="Times New Roman"/>
                <a:cs typeface="Times New Roman"/>
              </a:rPr>
              <a:t>8</a:t>
            </a:r>
            <a:r>
              <a:rPr lang="zh-TW" altLang="en-US" sz="2000" kern="0" dirty="0" smtClean="0">
                <a:latin typeface="Times New Roman"/>
                <a:cs typeface="Times New Roman"/>
              </a:rPr>
              <a:t>；</a:t>
            </a:r>
            <a:r>
              <a:rPr lang="en-US" altLang="zh-TW" sz="2000" kern="0" dirty="0" smtClean="0">
                <a:latin typeface="Times New Roman"/>
                <a:cs typeface="Times New Roman"/>
              </a:rPr>
              <a:t>25</a:t>
            </a:r>
            <a:r>
              <a:rPr lang="zh-TW" altLang="en-US" sz="2000" kern="0" dirty="0" smtClean="0">
                <a:latin typeface="Times New Roman"/>
                <a:cs typeface="Times New Roman"/>
              </a:rPr>
              <a:t>：</a:t>
            </a:r>
            <a:r>
              <a:rPr lang="en-US" altLang="zh-TW" sz="2000" kern="0" dirty="0" smtClean="0">
                <a:latin typeface="Times New Roman"/>
                <a:cs typeface="Times New Roman"/>
              </a:rPr>
              <a:t>16</a:t>
            </a:r>
            <a:r>
              <a:rPr lang="zh-TW" altLang="zh-TW" sz="2000" kern="0" dirty="0" smtClean="0">
                <a:latin typeface="Times New Roman"/>
                <a:cs typeface="Times New Roman"/>
              </a:rPr>
              <a:t>）。</a:t>
            </a:r>
            <a:endParaRPr lang="zh-TW" altLang="en-US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44980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動詞的語態</a:t>
            </a:r>
            <a:r>
              <a:rPr lang="en-US" altLang="zh-TW" dirty="0" smtClean="0"/>
              <a:t>(voice)</a:t>
            </a:r>
            <a:r>
              <a:rPr lang="zh-TW" altLang="en-US" dirty="0" smtClean="0"/>
              <a:t>：關身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關身</a:t>
            </a:r>
            <a:r>
              <a:rPr lang="en-US" altLang="zh-TW" dirty="0" smtClean="0"/>
              <a:t>(middle)</a:t>
            </a:r>
            <a:r>
              <a:rPr lang="zh-TW" altLang="en-US" dirty="0" smtClean="0"/>
              <a:t>：</a:t>
            </a:r>
            <a:r>
              <a:rPr lang="en-US" altLang="zh-TW" sz="3200" dirty="0" err="1" smtClean="0">
                <a:latin typeface="Bwgrkl"/>
                <a:cs typeface="Times New Roman"/>
              </a:rPr>
              <a:t>lu,omai</a:t>
            </a:r>
            <a:endParaRPr lang="en-US" altLang="zh-TW" sz="3200" dirty="0" smtClean="0">
              <a:latin typeface="Bwgrkl"/>
              <a:cs typeface="Times New Roman"/>
            </a:endParaRPr>
          </a:p>
          <a:p>
            <a:r>
              <a:rPr lang="zh-TW" altLang="zh-TW" dirty="0" smtClean="0">
                <a:latin typeface="Calibri"/>
                <a:cs typeface="Times New Roman"/>
              </a:rPr>
              <a:t>關</a:t>
            </a:r>
            <a:r>
              <a:rPr lang="zh-TW" altLang="zh-TW" dirty="0">
                <a:latin typeface="Calibri"/>
                <a:cs typeface="Times New Roman"/>
              </a:rPr>
              <a:t>身語態有強調主詞主動的意思，類似主動語態，但是與主詞更「關身」（密且相關、相互影響）</a:t>
            </a:r>
            <a:r>
              <a:rPr lang="zh-TW" altLang="zh-TW" dirty="0" smtClean="0">
                <a:latin typeface="Calibri"/>
                <a:cs typeface="Times New Roman"/>
              </a:rPr>
              <a:t>。</a:t>
            </a:r>
            <a:endParaRPr lang="en-US" altLang="zh-TW" dirty="0" smtClean="0">
              <a:latin typeface="Calibri"/>
              <a:cs typeface="Times New Roman"/>
            </a:endParaRPr>
          </a:p>
          <a:p>
            <a:r>
              <a:rPr lang="zh-TW" altLang="zh-TW" dirty="0" smtClean="0">
                <a:latin typeface="Calibri"/>
                <a:cs typeface="Times New Roman"/>
              </a:rPr>
              <a:t>也</a:t>
            </a:r>
            <a:r>
              <a:rPr lang="zh-TW" altLang="zh-TW" dirty="0">
                <a:latin typeface="Calibri"/>
                <a:cs typeface="Times New Roman"/>
              </a:rPr>
              <a:t>可以表示「將要」、「正在」的意思</a:t>
            </a:r>
            <a:r>
              <a:rPr lang="zh-TW" altLang="zh-TW" dirty="0" smtClean="0">
                <a:latin typeface="Calibri"/>
                <a:cs typeface="Times New Roman"/>
              </a:rPr>
              <a:t>。</a:t>
            </a:r>
            <a:endParaRPr lang="en-US" altLang="zh-TW" dirty="0" smtClean="0">
              <a:latin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26429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動詞的語態</a:t>
            </a:r>
            <a:r>
              <a:rPr lang="en-US" altLang="zh-TW" dirty="0" smtClean="0"/>
              <a:t>(voice)</a:t>
            </a:r>
            <a:r>
              <a:rPr lang="zh-TW" altLang="en-US" dirty="0" smtClean="0"/>
              <a:t>：關身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zh-TW" altLang="zh-TW" dirty="0" smtClean="0">
                <a:latin typeface="Calibri"/>
                <a:cs typeface="Times New Roman"/>
              </a:rPr>
              <a:t>作為</a:t>
            </a:r>
            <a:r>
              <a:rPr lang="zh-TW" altLang="zh-TW" dirty="0">
                <a:latin typeface="Calibri"/>
                <a:cs typeface="Times New Roman"/>
              </a:rPr>
              <a:t>強調主詞時，中文翻譯時不一定要翻譯出來</a:t>
            </a:r>
            <a:r>
              <a:rPr lang="zh-TW" altLang="zh-TW" dirty="0" smtClean="0">
                <a:latin typeface="Calibri"/>
                <a:cs typeface="Times New Roman"/>
              </a:rPr>
              <a:t>。</a:t>
            </a:r>
            <a:r>
              <a:rPr lang="zh-TW" altLang="zh-TW" dirty="0">
                <a:latin typeface="Calibri"/>
                <a:cs typeface="Arial"/>
              </a:rPr>
              <a:t>若有必要翻譯，可在動詞前加上「自己」、「親自」。</a:t>
            </a:r>
            <a:r>
              <a:rPr lang="en-US" altLang="zh-TW" sz="3200" dirty="0" err="1" smtClean="0">
                <a:latin typeface="Bwgrkl" pitchFamily="2" charset="0"/>
                <a:cs typeface="Times New Roman"/>
              </a:rPr>
              <a:t>h;dh</a:t>
            </a:r>
            <a:r>
              <a:rPr lang="en-US" altLang="zh-TW" sz="3200" dirty="0" smtClean="0">
                <a:latin typeface="Bwgrkl" pitchFamily="2" charset="0"/>
                <a:cs typeface="Times New Roman"/>
              </a:rPr>
              <a:t> </a:t>
            </a:r>
            <a:r>
              <a:rPr lang="en-US" altLang="zh-TW" sz="3200" dirty="0" err="1" smtClean="0">
                <a:latin typeface="Bwgrkl" pitchFamily="2" charset="0"/>
                <a:cs typeface="Times New Roman"/>
              </a:rPr>
              <a:t>ga,r</a:t>
            </a:r>
            <a:r>
              <a:rPr lang="en-US" altLang="zh-TW" sz="3200" dirty="0" smtClean="0">
                <a:latin typeface="Bwgrkl" pitchFamily="2" charset="0"/>
                <a:cs typeface="Times New Roman"/>
              </a:rPr>
              <a:t> </a:t>
            </a:r>
            <a:r>
              <a:rPr lang="en-US" altLang="zh-TW" sz="3200" dirty="0" err="1" smtClean="0">
                <a:latin typeface="Bwgrkl" pitchFamily="2" charset="0"/>
                <a:cs typeface="Times New Roman"/>
              </a:rPr>
              <a:t>sunete,qeinto</a:t>
            </a:r>
            <a:r>
              <a:rPr lang="en-US" altLang="zh-TW" sz="3200" dirty="0" smtClean="0">
                <a:latin typeface="Bwgrkl" pitchFamily="2" charset="0"/>
                <a:cs typeface="Times New Roman"/>
              </a:rPr>
              <a:t> </a:t>
            </a:r>
            <a:r>
              <a:rPr lang="en-US" altLang="zh-TW" sz="3200" dirty="0" err="1" smtClean="0">
                <a:latin typeface="Bwgrkl" pitchFamily="2" charset="0"/>
                <a:cs typeface="Times New Roman"/>
              </a:rPr>
              <a:t>oi</a:t>
            </a:r>
            <a:r>
              <a:rPr lang="en-US" altLang="zh-TW" sz="3200" dirty="0" smtClean="0">
                <a:latin typeface="Bwgrkl" pitchFamily="2" charset="0"/>
                <a:cs typeface="Times New Roman"/>
              </a:rPr>
              <a:t>`  </a:t>
            </a:r>
            <a:r>
              <a:rPr lang="en-US" altLang="zh-TW" sz="3200" dirty="0" err="1" smtClean="0">
                <a:latin typeface="Bwgrkl" pitchFamily="2" charset="0"/>
                <a:cs typeface="Times New Roman"/>
              </a:rPr>
              <a:t>vIoudai</a:t>
            </a:r>
            <a:r>
              <a:rPr lang="en-US" altLang="zh-TW" sz="3200" dirty="0" smtClean="0">
                <a:latin typeface="Bwgrkl" pitchFamily="2" charset="0"/>
                <a:cs typeface="Times New Roman"/>
              </a:rPr>
              <a:t>/</a:t>
            </a:r>
            <a:r>
              <a:rPr lang="en-US" altLang="zh-TW" sz="3200" dirty="0" err="1" smtClean="0">
                <a:latin typeface="Bwgrkl" pitchFamily="2" charset="0"/>
                <a:cs typeface="Times New Roman"/>
              </a:rPr>
              <a:t>oi</a:t>
            </a:r>
            <a:r>
              <a:rPr lang="zh-TW" altLang="en-US" dirty="0" smtClean="0">
                <a:latin typeface="Bwgrkl" pitchFamily="2" charset="0"/>
                <a:cs typeface="Times New Roman"/>
              </a:rPr>
              <a:t>（約</a:t>
            </a:r>
            <a:r>
              <a:rPr lang="en-US" altLang="zh-TW" dirty="0" smtClean="0">
                <a:latin typeface="Bwgrkl" pitchFamily="2" charset="0"/>
                <a:cs typeface="Times New Roman"/>
              </a:rPr>
              <a:t>9</a:t>
            </a:r>
            <a:r>
              <a:rPr lang="zh-TW" altLang="en-US" dirty="0" smtClean="0">
                <a:latin typeface="Bwgrkl" pitchFamily="2" charset="0"/>
                <a:cs typeface="Times New Roman"/>
              </a:rPr>
              <a:t>：</a:t>
            </a:r>
            <a:r>
              <a:rPr lang="en-US" altLang="zh-TW" dirty="0" smtClean="0">
                <a:latin typeface="Bwgrkl" pitchFamily="2" charset="0"/>
                <a:cs typeface="Times New Roman"/>
              </a:rPr>
              <a:t>22</a:t>
            </a:r>
            <a:r>
              <a:rPr lang="zh-TW" altLang="en-US" dirty="0" smtClean="0">
                <a:latin typeface="Bwgrkl" pitchFamily="2" charset="0"/>
                <a:cs typeface="Times New Roman"/>
              </a:rPr>
              <a:t>）</a:t>
            </a:r>
            <a:endParaRPr lang="en-US" altLang="zh-TW" dirty="0" smtClean="0">
              <a:latin typeface="Bwgrkl" pitchFamily="2" charset="0"/>
              <a:cs typeface="Times New Roman"/>
            </a:endParaRPr>
          </a:p>
          <a:p>
            <a:r>
              <a:rPr lang="zh-TW" altLang="zh-TW" dirty="0">
                <a:latin typeface="Calibri"/>
                <a:cs typeface="Arial"/>
              </a:rPr>
              <a:t>關身被動形主動意的動詞，要翻譯成主動意思，例如</a:t>
            </a:r>
            <a:r>
              <a:rPr lang="en-US" altLang="zh-TW" sz="3000" dirty="0" err="1">
                <a:latin typeface="Bwgrkl"/>
                <a:cs typeface="Arial"/>
              </a:rPr>
              <a:t>genhqh,tw</a:t>
            </a:r>
            <a:r>
              <a:rPr lang="zh-TW" altLang="zh-TW" dirty="0">
                <a:latin typeface="Bwgrkl"/>
                <a:cs typeface="Arial"/>
              </a:rPr>
              <a:t>（</a:t>
            </a:r>
            <a:r>
              <a:rPr lang="en-US" altLang="zh-TW" sz="3000" dirty="0" err="1">
                <a:latin typeface="Bwgrkl"/>
                <a:cs typeface="Arial"/>
              </a:rPr>
              <a:t>gi,nomai</a:t>
            </a:r>
            <a:r>
              <a:rPr lang="zh-TW" altLang="zh-TW" dirty="0">
                <a:latin typeface="Bwgrkl"/>
                <a:cs typeface="Arial"/>
              </a:rPr>
              <a:t>發生、成為）</a:t>
            </a:r>
            <a:r>
              <a:rPr lang="en-US" altLang="zh-TW" sz="3000" dirty="0" err="1">
                <a:latin typeface="Bwgrkl"/>
                <a:cs typeface="Arial"/>
              </a:rPr>
              <a:t>evfobh,qhn</a:t>
            </a:r>
            <a:r>
              <a:rPr lang="zh-TW" altLang="zh-TW" dirty="0">
                <a:latin typeface="Bwgrkl"/>
                <a:cs typeface="Arial"/>
              </a:rPr>
              <a:t>（害怕）、</a:t>
            </a:r>
            <a:r>
              <a:rPr lang="en-US" altLang="zh-TW" sz="3000" dirty="0" err="1">
                <a:latin typeface="Bwgrkl"/>
                <a:cs typeface="Arial"/>
              </a:rPr>
              <a:t>evca,rhn</a:t>
            </a:r>
            <a:r>
              <a:rPr lang="zh-TW" altLang="zh-TW" dirty="0">
                <a:latin typeface="Bwgrkl"/>
                <a:cs typeface="Arial"/>
              </a:rPr>
              <a:t>（快樂）、</a:t>
            </a:r>
            <a:r>
              <a:rPr lang="en-US" altLang="zh-TW" sz="3000" dirty="0" err="1">
                <a:latin typeface="Bwgrkl"/>
                <a:cs typeface="Arial"/>
              </a:rPr>
              <a:t>gnwsqh,somai</a:t>
            </a:r>
            <a:r>
              <a:rPr lang="zh-TW" altLang="zh-TW" dirty="0">
                <a:latin typeface="Bwgrkl"/>
                <a:cs typeface="Arial"/>
              </a:rPr>
              <a:t>（認識）、</a:t>
            </a:r>
            <a:r>
              <a:rPr lang="en-US" altLang="zh-TW" sz="3000" dirty="0" err="1">
                <a:latin typeface="Bwgrkl"/>
                <a:cs typeface="Arial"/>
              </a:rPr>
              <a:t>poreu,mai</a:t>
            </a:r>
            <a:r>
              <a:rPr lang="zh-TW" altLang="zh-TW" dirty="0">
                <a:latin typeface="Bwgrkl"/>
                <a:cs typeface="Arial"/>
              </a:rPr>
              <a:t>（去）</a:t>
            </a:r>
            <a:r>
              <a:rPr lang="zh-TW" altLang="zh-TW" dirty="0">
                <a:latin typeface="Calibri"/>
                <a:cs typeface="Arial"/>
              </a:rPr>
              <a:t>。不同的聖經翻譯本會告訴我們，何時要把這些字翻譯成主動語態</a:t>
            </a:r>
            <a:r>
              <a:rPr lang="zh-TW" altLang="zh-TW" dirty="0" smtClean="0">
                <a:latin typeface="Calibri"/>
                <a:cs typeface="Arial"/>
              </a:rPr>
              <a:t>。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493866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動詞的語氣</a:t>
            </a:r>
            <a:r>
              <a:rPr lang="en-US" altLang="zh-TW" dirty="0" smtClean="0"/>
              <a:t>(mood)</a:t>
            </a:r>
            <a:r>
              <a:rPr lang="zh-TW" altLang="en-US" dirty="0" smtClean="0"/>
              <a:t>：直說與期望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3600" dirty="0" smtClean="0"/>
              <a:t>直說</a:t>
            </a:r>
            <a:r>
              <a:rPr lang="en-US" altLang="zh-TW" sz="3600" dirty="0" smtClean="0"/>
              <a:t>(indicative)</a:t>
            </a:r>
            <a:r>
              <a:rPr lang="zh-TW" altLang="en-US" sz="3600" dirty="0" smtClean="0"/>
              <a:t>：</a:t>
            </a:r>
            <a:endParaRPr lang="en-US" altLang="zh-TW" sz="3600" dirty="0" smtClean="0"/>
          </a:p>
          <a:p>
            <a:pPr lvl="1"/>
            <a:r>
              <a:rPr lang="zh-TW" altLang="zh-TW" sz="3400" dirty="0">
                <a:latin typeface="Calibri"/>
                <a:cs typeface="Arial"/>
              </a:rPr>
              <a:t>「釋放」的字典形是</a:t>
            </a:r>
            <a:r>
              <a:rPr lang="en-US" altLang="zh-TW" sz="3800" dirty="0" err="1">
                <a:latin typeface="Bwgrkl"/>
                <a:cs typeface="Arial"/>
              </a:rPr>
              <a:t>lu,w</a:t>
            </a:r>
            <a:r>
              <a:rPr lang="zh-TW" altLang="zh-TW" sz="3400" dirty="0">
                <a:latin typeface="Calibri"/>
                <a:cs typeface="Arial"/>
              </a:rPr>
              <a:t>。</a:t>
            </a:r>
            <a:r>
              <a:rPr lang="zh-TW" altLang="zh-TW" sz="3400" dirty="0">
                <a:solidFill>
                  <a:srgbClr val="000000"/>
                </a:solidFill>
              </a:rPr>
              <a:t>第三人稱單數</a:t>
            </a:r>
            <a:r>
              <a:rPr lang="en-US" altLang="zh-TW" sz="3800" dirty="0" err="1">
                <a:solidFill>
                  <a:srgbClr val="000000"/>
                </a:solidFill>
                <a:latin typeface="Bwgrkl"/>
              </a:rPr>
              <a:t>lu,ei</a:t>
            </a:r>
            <a:r>
              <a:rPr lang="zh-TW" altLang="zh-TW" sz="3400" dirty="0">
                <a:solidFill>
                  <a:srgbClr val="000000"/>
                </a:solidFill>
                <a:latin typeface="Bwgrkl"/>
              </a:rPr>
              <a:t>（路</a:t>
            </a:r>
            <a:r>
              <a:rPr lang="en-US" altLang="zh-TW" sz="3400" dirty="0">
                <a:solidFill>
                  <a:srgbClr val="000000"/>
                </a:solidFill>
                <a:latin typeface="Bwgrkl"/>
              </a:rPr>
              <a:t>13</a:t>
            </a:r>
            <a:r>
              <a:rPr lang="zh-TW" altLang="zh-TW" sz="3400" dirty="0">
                <a:solidFill>
                  <a:srgbClr val="000000"/>
                </a:solidFill>
                <a:latin typeface="Bwgrkl"/>
              </a:rPr>
              <a:t>：</a:t>
            </a:r>
            <a:r>
              <a:rPr lang="en-US" altLang="zh-TW" sz="3400" dirty="0">
                <a:solidFill>
                  <a:srgbClr val="000000"/>
                </a:solidFill>
                <a:latin typeface="Bwgrkl"/>
              </a:rPr>
              <a:t>15</a:t>
            </a:r>
            <a:r>
              <a:rPr lang="zh-TW" altLang="zh-TW" sz="3400" dirty="0" smtClean="0">
                <a:solidFill>
                  <a:srgbClr val="000000"/>
                </a:solidFill>
                <a:latin typeface="Bwgrkl"/>
              </a:rPr>
              <a:t>）</a:t>
            </a:r>
            <a:endParaRPr lang="en-US" altLang="zh-TW" sz="3400" dirty="0" smtClean="0">
              <a:solidFill>
                <a:srgbClr val="000000"/>
              </a:solidFill>
              <a:latin typeface="Bwgrkl"/>
            </a:endParaRPr>
          </a:p>
          <a:p>
            <a:pPr lvl="1"/>
            <a:r>
              <a:rPr lang="zh-TW" altLang="zh-TW" sz="3600" dirty="0">
                <a:solidFill>
                  <a:srgbClr val="000000"/>
                </a:solidFill>
                <a:latin typeface="Bwgrkl"/>
              </a:rPr>
              <a:t>陳述一件事實。</a:t>
            </a:r>
            <a:endParaRPr lang="en-US" altLang="zh-TW" sz="3400" dirty="0" smtClean="0">
              <a:solidFill>
                <a:srgbClr val="000000"/>
              </a:solidFill>
              <a:latin typeface="Bwgrkl"/>
            </a:endParaRPr>
          </a:p>
          <a:p>
            <a:pPr lvl="1"/>
            <a:r>
              <a:rPr lang="en-US" altLang="zh-TW" sz="3400" dirty="0">
                <a:latin typeface="Bwgrkl" pitchFamily="2" charset="0"/>
              </a:rPr>
              <a:t> </a:t>
            </a:r>
            <a:r>
              <a:rPr lang="en-US" altLang="zh-TW" sz="3400" dirty="0" err="1" smtClean="0">
                <a:latin typeface="Bwgrkl" pitchFamily="2" charset="0"/>
              </a:rPr>
              <a:t>vEn</a:t>
            </a:r>
            <a:r>
              <a:rPr lang="en-US" altLang="zh-TW" sz="3400" dirty="0" smtClean="0">
                <a:latin typeface="Bwgrkl" pitchFamily="2" charset="0"/>
              </a:rPr>
              <a:t> </a:t>
            </a:r>
            <a:r>
              <a:rPr lang="en-US" altLang="zh-TW" sz="3400" dirty="0" err="1" smtClean="0">
                <a:latin typeface="Bwgrkl" pitchFamily="2" charset="0"/>
              </a:rPr>
              <a:t>avrch</a:t>
            </a:r>
            <a:r>
              <a:rPr lang="en-US" altLang="zh-TW" sz="3400" dirty="0" smtClean="0">
                <a:latin typeface="Bwgrkl" pitchFamily="2" charset="0"/>
              </a:rPr>
              <a:t>|/ h=n o` </a:t>
            </a:r>
            <a:r>
              <a:rPr lang="en-US" altLang="zh-TW" sz="3400" dirty="0" err="1" smtClean="0">
                <a:latin typeface="Bwgrkl" pitchFamily="2" charset="0"/>
              </a:rPr>
              <a:t>lo,goj</a:t>
            </a:r>
            <a:r>
              <a:rPr lang="zh-TW" altLang="en-US" sz="3400" dirty="0" smtClean="0">
                <a:latin typeface="Bwgrkl" pitchFamily="2" charset="0"/>
              </a:rPr>
              <a:t>（約</a:t>
            </a:r>
            <a:r>
              <a:rPr lang="en-US" altLang="zh-TW" sz="3400" dirty="0" smtClean="0">
                <a:latin typeface="Bwgrkl" pitchFamily="2" charset="0"/>
              </a:rPr>
              <a:t>1</a:t>
            </a:r>
            <a:r>
              <a:rPr lang="zh-TW" altLang="en-US" sz="3400" dirty="0" smtClean="0">
                <a:latin typeface="Bwgrkl" pitchFamily="2" charset="0"/>
              </a:rPr>
              <a:t>：</a:t>
            </a:r>
            <a:r>
              <a:rPr lang="en-US" altLang="zh-TW" sz="3400" dirty="0" smtClean="0">
                <a:latin typeface="Bwgrkl" pitchFamily="2" charset="0"/>
              </a:rPr>
              <a:t>1</a:t>
            </a:r>
            <a:r>
              <a:rPr lang="zh-TW" altLang="en-US" sz="3400" dirty="0" smtClean="0">
                <a:latin typeface="Bwgrkl" pitchFamily="2" charset="0"/>
              </a:rPr>
              <a:t>）</a:t>
            </a:r>
            <a:endParaRPr lang="en-US" altLang="zh-TW" sz="3400" dirty="0" smtClean="0">
              <a:latin typeface="Bwgrkl" pitchFamily="2" charset="0"/>
            </a:endParaRPr>
          </a:p>
          <a:p>
            <a:r>
              <a:rPr lang="zh-TW" altLang="en-US" sz="3600" dirty="0">
                <a:solidFill>
                  <a:prstClr val="black"/>
                </a:solidFill>
              </a:rPr>
              <a:t>期望</a:t>
            </a:r>
            <a:r>
              <a:rPr lang="en-US" altLang="zh-TW" sz="3600" dirty="0">
                <a:solidFill>
                  <a:prstClr val="black"/>
                </a:solidFill>
              </a:rPr>
              <a:t>(optative)</a:t>
            </a:r>
            <a:r>
              <a:rPr lang="zh-TW" altLang="en-US" sz="3600" dirty="0" smtClean="0">
                <a:solidFill>
                  <a:prstClr val="black"/>
                </a:solidFill>
              </a:rPr>
              <a:t>：願、希望、讓、可能</a:t>
            </a:r>
            <a:endParaRPr lang="en-US" altLang="zh-TW" sz="3600" dirty="0" smtClean="0">
              <a:solidFill>
                <a:prstClr val="black"/>
              </a:solidFill>
            </a:endParaRPr>
          </a:p>
          <a:p>
            <a:pPr lvl="1"/>
            <a:r>
              <a:rPr lang="zh-TW" altLang="zh-TW" sz="3600" dirty="0">
                <a:latin typeface="Calibri"/>
                <a:cs typeface="Arial"/>
              </a:rPr>
              <a:t>比假設語氣重，比命令語氣輕。</a:t>
            </a:r>
            <a:endParaRPr lang="en-US" altLang="zh-TW" sz="3400" dirty="0" smtClean="0">
              <a:latin typeface="Bwgrkl" pitchFamily="2" charset="0"/>
            </a:endParaRPr>
          </a:p>
          <a:p>
            <a:pPr lvl="1"/>
            <a:r>
              <a:rPr lang="en-US" altLang="zh-TW" sz="3400" dirty="0" smtClean="0">
                <a:latin typeface="Bwgrkl" pitchFamily="2" charset="0"/>
              </a:rPr>
              <a:t>to</a:t>
            </a:r>
            <a:r>
              <a:rPr lang="en-US" altLang="zh-TW" sz="3400" dirty="0">
                <a:latin typeface="Bwgrkl" pitchFamily="2" charset="0"/>
              </a:rPr>
              <a:t>. </a:t>
            </a:r>
            <a:r>
              <a:rPr lang="en-US" altLang="zh-TW" sz="3400" dirty="0" err="1">
                <a:latin typeface="Bwgrkl" pitchFamily="2" charset="0"/>
              </a:rPr>
              <a:t>avrgu,rio,n</a:t>
            </a:r>
            <a:r>
              <a:rPr lang="en-US" altLang="zh-TW" sz="3400" dirty="0">
                <a:latin typeface="Bwgrkl" pitchFamily="2" charset="0"/>
              </a:rPr>
              <a:t> </a:t>
            </a:r>
            <a:r>
              <a:rPr lang="en-US" altLang="zh-TW" sz="3400" dirty="0" err="1">
                <a:latin typeface="Bwgrkl" pitchFamily="2" charset="0"/>
              </a:rPr>
              <a:t>sou</a:t>
            </a:r>
            <a:r>
              <a:rPr lang="en-US" altLang="zh-TW" sz="3400" dirty="0">
                <a:latin typeface="Bwgrkl" pitchFamily="2" charset="0"/>
              </a:rPr>
              <a:t> </a:t>
            </a:r>
            <a:r>
              <a:rPr lang="en-US" altLang="zh-TW" sz="3400" dirty="0" err="1">
                <a:latin typeface="Bwgrkl" pitchFamily="2" charset="0"/>
              </a:rPr>
              <a:t>su.n</a:t>
            </a:r>
            <a:r>
              <a:rPr lang="en-US" altLang="zh-TW" sz="3400" dirty="0">
                <a:latin typeface="Bwgrkl" pitchFamily="2" charset="0"/>
              </a:rPr>
              <a:t> </a:t>
            </a:r>
            <a:r>
              <a:rPr lang="en-US" altLang="zh-TW" sz="3400" dirty="0" err="1">
                <a:latin typeface="Bwgrkl" pitchFamily="2" charset="0"/>
              </a:rPr>
              <a:t>soi</a:t>
            </a:r>
            <a:r>
              <a:rPr lang="en-US" altLang="zh-TW" sz="3400" dirty="0">
                <a:latin typeface="Bwgrkl" pitchFamily="2" charset="0"/>
              </a:rPr>
              <a:t>. </a:t>
            </a:r>
            <a:r>
              <a:rPr lang="en-US" altLang="zh-TW" sz="3400" dirty="0" err="1">
                <a:latin typeface="Bwgrkl" pitchFamily="2" charset="0"/>
              </a:rPr>
              <a:t>ei;h</a:t>
            </a:r>
            <a:r>
              <a:rPr lang="en-US" altLang="zh-TW" sz="3400" dirty="0">
                <a:latin typeface="Bwgrkl" pitchFamily="2" charset="0"/>
              </a:rPr>
              <a:t> </a:t>
            </a:r>
            <a:r>
              <a:rPr lang="en-US" altLang="zh-TW" sz="3400" dirty="0" err="1">
                <a:latin typeface="Bwgrkl" pitchFamily="2" charset="0"/>
              </a:rPr>
              <a:t>eivj</a:t>
            </a:r>
            <a:r>
              <a:rPr lang="en-US" altLang="zh-TW" sz="3400" dirty="0">
                <a:latin typeface="Bwgrkl" pitchFamily="2" charset="0"/>
              </a:rPr>
              <a:t> </a:t>
            </a:r>
            <a:r>
              <a:rPr lang="en-US" altLang="zh-TW" sz="3400" dirty="0" err="1">
                <a:latin typeface="Bwgrkl" pitchFamily="2" charset="0"/>
              </a:rPr>
              <a:t>avpw,leian</a:t>
            </a:r>
            <a:r>
              <a:rPr lang="zh-TW" altLang="en-US" sz="3400" dirty="0">
                <a:latin typeface="Bwgrkl" pitchFamily="2" charset="0"/>
              </a:rPr>
              <a:t>（徒</a:t>
            </a:r>
            <a:r>
              <a:rPr lang="en-US" altLang="zh-TW" sz="3400" dirty="0">
                <a:latin typeface="Bwgrkl" pitchFamily="2" charset="0"/>
              </a:rPr>
              <a:t>8</a:t>
            </a:r>
            <a:r>
              <a:rPr lang="zh-TW" altLang="en-US" sz="3400" dirty="0">
                <a:latin typeface="Bwgrkl" pitchFamily="2" charset="0"/>
              </a:rPr>
              <a:t>：</a:t>
            </a:r>
            <a:r>
              <a:rPr lang="en-US" altLang="zh-TW" sz="3400" dirty="0">
                <a:latin typeface="Bwgrkl" pitchFamily="2" charset="0"/>
              </a:rPr>
              <a:t>20</a:t>
            </a:r>
            <a:r>
              <a:rPr lang="zh-TW" altLang="en-US" sz="3400" dirty="0">
                <a:latin typeface="Bwgrkl" pitchFamily="2" charset="0"/>
              </a:rPr>
              <a:t>）</a:t>
            </a:r>
            <a:endParaRPr lang="en-US" altLang="zh-TW" sz="3400" dirty="0">
              <a:latin typeface="Bwgrkl" pitchFamily="2" charset="0"/>
            </a:endParaRPr>
          </a:p>
          <a:p>
            <a:pPr lvl="1"/>
            <a:r>
              <a:rPr lang="en-US" altLang="zh-TW" sz="3400" dirty="0" err="1" smtClean="0">
                <a:solidFill>
                  <a:prstClr val="black"/>
                </a:solidFill>
                <a:latin typeface="Bwgrkl" pitchFamily="2" charset="0"/>
              </a:rPr>
              <a:t>ti,j</a:t>
            </a:r>
            <a:r>
              <a:rPr lang="en-US" altLang="zh-TW" sz="3400" dirty="0" smtClean="0">
                <a:solidFill>
                  <a:prstClr val="black"/>
                </a:solidFill>
                <a:latin typeface="Bwgrkl" pitchFamily="2" charset="0"/>
              </a:rPr>
              <a:t> au[</a:t>
            </a:r>
            <a:r>
              <a:rPr lang="en-US" altLang="zh-TW" sz="3400" dirty="0" err="1" smtClean="0">
                <a:solidFill>
                  <a:prstClr val="black"/>
                </a:solidFill>
                <a:latin typeface="Bwgrkl" pitchFamily="2" charset="0"/>
              </a:rPr>
              <a:t>th</a:t>
            </a:r>
            <a:r>
              <a:rPr lang="en-US" altLang="zh-TW" sz="3400" dirty="0" smtClean="0">
                <a:solidFill>
                  <a:prstClr val="black"/>
                </a:solidFill>
                <a:latin typeface="Bwgrkl" pitchFamily="2" charset="0"/>
              </a:rPr>
              <a:t> </a:t>
            </a:r>
            <a:r>
              <a:rPr lang="en-US" altLang="zh-TW" sz="3400" dirty="0" err="1">
                <a:solidFill>
                  <a:prstClr val="black"/>
                </a:solidFill>
                <a:latin typeface="Bwgrkl" pitchFamily="2" charset="0"/>
              </a:rPr>
              <a:t>ei;h</a:t>
            </a:r>
            <a:r>
              <a:rPr lang="en-US" altLang="zh-TW" sz="3400" dirty="0">
                <a:solidFill>
                  <a:prstClr val="black"/>
                </a:solidFill>
                <a:latin typeface="Bwgrkl" pitchFamily="2" charset="0"/>
              </a:rPr>
              <a:t> h` </a:t>
            </a:r>
            <a:r>
              <a:rPr lang="en-US" altLang="zh-TW" sz="3400" dirty="0" err="1">
                <a:solidFill>
                  <a:prstClr val="black"/>
                </a:solidFill>
                <a:latin typeface="Bwgrkl" pitchFamily="2" charset="0"/>
              </a:rPr>
              <a:t>parabolh</a:t>
            </a:r>
            <a:r>
              <a:rPr lang="en-US" altLang="zh-TW" sz="3400" dirty="0">
                <a:solidFill>
                  <a:prstClr val="black"/>
                </a:solidFill>
                <a:latin typeface="Bwgrkl" pitchFamily="2" charset="0"/>
              </a:rPr>
              <a:t>,</a:t>
            </a:r>
            <a:r>
              <a:rPr lang="zh-TW" altLang="en-US" sz="3400" dirty="0">
                <a:solidFill>
                  <a:prstClr val="black"/>
                </a:solidFill>
                <a:latin typeface="Bwgrkl" pitchFamily="2" charset="0"/>
              </a:rPr>
              <a:t>（路</a:t>
            </a:r>
            <a:r>
              <a:rPr lang="en-US" altLang="zh-TW" sz="3400" dirty="0">
                <a:solidFill>
                  <a:prstClr val="black"/>
                </a:solidFill>
                <a:latin typeface="Bwgrkl" pitchFamily="2" charset="0"/>
              </a:rPr>
              <a:t>8</a:t>
            </a:r>
            <a:r>
              <a:rPr lang="zh-TW" altLang="en-US" sz="3400" dirty="0">
                <a:solidFill>
                  <a:prstClr val="black"/>
                </a:solidFill>
                <a:latin typeface="Bwgrkl" pitchFamily="2" charset="0"/>
              </a:rPr>
              <a:t>：</a:t>
            </a:r>
            <a:r>
              <a:rPr lang="en-US" altLang="zh-TW" sz="3400" dirty="0">
                <a:solidFill>
                  <a:prstClr val="black"/>
                </a:solidFill>
                <a:latin typeface="Bwgrkl" pitchFamily="2" charset="0"/>
              </a:rPr>
              <a:t>9</a:t>
            </a:r>
            <a:r>
              <a:rPr lang="zh-TW" altLang="en-US" sz="3400" dirty="0" smtClean="0">
                <a:solidFill>
                  <a:prstClr val="black"/>
                </a:solidFill>
                <a:latin typeface="Bwgrkl" pitchFamily="2" charset="0"/>
              </a:rPr>
              <a:t>）</a:t>
            </a:r>
            <a:endParaRPr lang="en-US" altLang="zh-TW" sz="3400" dirty="0" smtClean="0">
              <a:solidFill>
                <a:prstClr val="black"/>
              </a:solidFill>
              <a:latin typeface="Bwgrkl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5651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動詞的語氣</a:t>
            </a:r>
            <a:r>
              <a:rPr lang="en-US" altLang="zh-TW" dirty="0" smtClean="0"/>
              <a:t>(mood)</a:t>
            </a:r>
            <a:r>
              <a:rPr lang="zh-TW" altLang="en-US" dirty="0" smtClean="0"/>
              <a:t>：假設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5069160"/>
          </a:xfrm>
        </p:spPr>
        <p:txBody>
          <a:bodyPr>
            <a:normAutofit lnSpcReduction="10000"/>
          </a:bodyPr>
          <a:lstStyle/>
          <a:p>
            <a:r>
              <a:rPr lang="zh-TW" altLang="en-US" sz="2900" dirty="0" smtClean="0"/>
              <a:t>假設</a:t>
            </a:r>
            <a:r>
              <a:rPr lang="zh-TW" altLang="zh-TW" sz="3200" dirty="0">
                <a:solidFill>
                  <a:srgbClr val="000000"/>
                </a:solidFill>
                <a:cs typeface="Arial"/>
              </a:rPr>
              <a:t>語氣</a:t>
            </a:r>
            <a:r>
              <a:rPr lang="en-US" altLang="zh-TW" sz="2900" dirty="0" smtClean="0"/>
              <a:t>(subjunctive)</a:t>
            </a:r>
            <a:r>
              <a:rPr lang="zh-TW" altLang="en-US" sz="2900" dirty="0" smtClean="0"/>
              <a:t> ：</a:t>
            </a:r>
            <a:endParaRPr lang="en-US" altLang="zh-TW" sz="2900" dirty="0" smtClean="0"/>
          </a:p>
          <a:p>
            <a:r>
              <a:rPr lang="zh-TW" altLang="zh-TW" sz="3200" dirty="0">
                <a:latin typeface="Calibri"/>
                <a:cs typeface="Arial"/>
              </a:rPr>
              <a:t>「釋放」的字典形是</a:t>
            </a:r>
            <a:r>
              <a:rPr lang="en-US" altLang="zh-TW" sz="3600" dirty="0" err="1">
                <a:latin typeface="Bwgrkl"/>
                <a:cs typeface="Arial"/>
              </a:rPr>
              <a:t>lu,w</a:t>
            </a:r>
            <a:r>
              <a:rPr lang="zh-TW" altLang="zh-TW" sz="3200" dirty="0">
                <a:latin typeface="Calibri"/>
                <a:cs typeface="Arial"/>
              </a:rPr>
              <a:t>。假設語氣（過去時態）是</a:t>
            </a:r>
            <a:r>
              <a:rPr lang="en-US" altLang="zh-TW" sz="3600" dirty="0" err="1">
                <a:latin typeface="Bwgrkl"/>
                <a:cs typeface="Arial"/>
              </a:rPr>
              <a:t>lu,sw</a:t>
            </a:r>
            <a:r>
              <a:rPr lang="zh-TW" altLang="zh-TW" sz="3200" dirty="0">
                <a:latin typeface="Bwgrkl"/>
                <a:cs typeface="Arial"/>
              </a:rPr>
              <a:t>（約</a:t>
            </a:r>
            <a:r>
              <a:rPr lang="en-US" altLang="zh-TW" sz="3200" dirty="0">
                <a:latin typeface="Bwgrkl"/>
                <a:cs typeface="Arial"/>
              </a:rPr>
              <a:t>1</a:t>
            </a:r>
            <a:r>
              <a:rPr lang="zh-TW" altLang="zh-TW" sz="3200" dirty="0">
                <a:latin typeface="Bwgrkl"/>
                <a:cs typeface="Arial"/>
              </a:rPr>
              <a:t>：</a:t>
            </a:r>
            <a:r>
              <a:rPr lang="en-US" altLang="zh-TW" sz="3200" dirty="0">
                <a:latin typeface="Bwgrkl"/>
                <a:cs typeface="Arial"/>
              </a:rPr>
              <a:t>27</a:t>
            </a:r>
            <a:r>
              <a:rPr lang="zh-TW" altLang="zh-TW" sz="3200" dirty="0">
                <a:latin typeface="Bwgrkl"/>
                <a:cs typeface="Arial"/>
              </a:rPr>
              <a:t>）</a:t>
            </a:r>
            <a:r>
              <a:rPr lang="zh-TW" altLang="zh-TW" sz="3200" dirty="0">
                <a:latin typeface="Calibri"/>
                <a:cs typeface="Arial"/>
              </a:rPr>
              <a:t>。</a:t>
            </a:r>
            <a:endParaRPr lang="en-US" altLang="zh-TW" sz="2900" dirty="0" smtClean="0"/>
          </a:p>
          <a:p>
            <a:r>
              <a:rPr lang="zh-TW" altLang="zh-TW" sz="2800" dirty="0">
                <a:solidFill>
                  <a:srgbClr val="000000"/>
                </a:solidFill>
                <a:cs typeface="Arial"/>
              </a:rPr>
              <a:t>假設語氣的時間不</a:t>
            </a:r>
            <a:r>
              <a:rPr lang="zh-TW" altLang="zh-TW" sz="2800" dirty="0" smtClean="0">
                <a:solidFill>
                  <a:srgbClr val="000000"/>
                </a:solidFill>
                <a:cs typeface="Arial"/>
              </a:rPr>
              <a:t>重要</a:t>
            </a:r>
            <a:r>
              <a:rPr lang="zh-TW" altLang="en-US" sz="2800" dirty="0" smtClean="0">
                <a:solidFill>
                  <a:srgbClr val="000000"/>
                </a:solidFill>
                <a:cs typeface="Arial"/>
              </a:rPr>
              <a:t>（通常接過去時態）</a:t>
            </a:r>
            <a:r>
              <a:rPr lang="zh-TW" altLang="zh-TW" sz="2800" dirty="0" smtClean="0">
                <a:solidFill>
                  <a:srgbClr val="000000"/>
                </a:solidFill>
                <a:cs typeface="Arial"/>
              </a:rPr>
              <a:t>，</a:t>
            </a:r>
            <a:r>
              <a:rPr lang="zh-TW" altLang="zh-TW" sz="2800" dirty="0">
                <a:solidFill>
                  <a:srgbClr val="000000"/>
                </a:solidFill>
                <a:cs typeface="Arial"/>
              </a:rPr>
              <a:t>重要是說話者的觀點。</a:t>
            </a:r>
            <a:endParaRPr lang="en-US" altLang="zh-TW" sz="2800" dirty="0" smtClean="0">
              <a:latin typeface="Bwgrkl" pitchFamily="2" charset="0"/>
            </a:endParaRPr>
          </a:p>
          <a:p>
            <a:r>
              <a:rPr lang="zh-TW" altLang="zh-TW" sz="2800" dirty="0">
                <a:latin typeface="Bwgrkl"/>
                <a:cs typeface="Arial"/>
              </a:rPr>
              <a:t>假設語氣的字有時是「勸勉」的意思，常常以第一人稱、複數出現，翻譯成「讓我們動作吧！」</a:t>
            </a:r>
            <a:r>
              <a:rPr lang="zh-TW" altLang="zh-TW" sz="2800" dirty="0">
                <a:solidFill>
                  <a:srgbClr val="000000"/>
                </a:solidFill>
              </a:rPr>
              <a:t>。</a:t>
            </a:r>
            <a:r>
              <a:rPr lang="en-US" altLang="zh-TW" sz="3200" dirty="0" err="1" smtClean="0">
                <a:latin typeface="Bwgrkl" pitchFamily="2" charset="0"/>
              </a:rPr>
              <a:t>avpeilhsw,meqa</a:t>
            </a:r>
            <a:r>
              <a:rPr lang="en-US" altLang="zh-TW" sz="3200" dirty="0" smtClean="0">
                <a:latin typeface="Bwgrkl" pitchFamily="2" charset="0"/>
              </a:rPr>
              <a:t> </a:t>
            </a:r>
            <a:r>
              <a:rPr lang="en-US" altLang="zh-TW" sz="3200" dirty="0" err="1" smtClean="0">
                <a:latin typeface="Bwgrkl" pitchFamily="2" charset="0"/>
              </a:rPr>
              <a:t>auvtoij</a:t>
            </a:r>
            <a:r>
              <a:rPr lang="zh-TW" altLang="en-US" sz="2800" dirty="0" smtClean="0">
                <a:latin typeface="Bwgrkl" pitchFamily="2" charset="0"/>
              </a:rPr>
              <a:t>（徒</a:t>
            </a:r>
            <a:r>
              <a:rPr lang="en-US" altLang="zh-TW" sz="2800" dirty="0" smtClean="0">
                <a:latin typeface="Bwgrkl" pitchFamily="2" charset="0"/>
              </a:rPr>
              <a:t>4</a:t>
            </a:r>
            <a:r>
              <a:rPr lang="zh-TW" altLang="en-US" sz="2800" dirty="0" smtClean="0">
                <a:latin typeface="Bwgrkl" pitchFamily="2" charset="0"/>
              </a:rPr>
              <a:t>：</a:t>
            </a:r>
            <a:r>
              <a:rPr lang="en-US" altLang="zh-TW" sz="2800" dirty="0" smtClean="0">
                <a:latin typeface="Bwgrkl" pitchFamily="2" charset="0"/>
              </a:rPr>
              <a:t>17</a:t>
            </a:r>
            <a:r>
              <a:rPr lang="zh-TW" altLang="en-US" sz="2800" dirty="0" smtClean="0">
                <a:latin typeface="Bwgrkl" pitchFamily="2" charset="0"/>
              </a:rPr>
              <a:t>）</a:t>
            </a:r>
            <a:r>
              <a:rPr lang="zh-TW" altLang="zh-TW" sz="2800" kern="100" dirty="0" smtClean="0">
                <a:solidFill>
                  <a:prstClr val="black"/>
                </a:solidFill>
                <a:cs typeface="Times New Roman"/>
              </a:rPr>
              <a:t>。</a:t>
            </a:r>
            <a:endParaRPr lang="en-US" altLang="zh-TW" sz="2800" kern="100" dirty="0">
              <a:solidFill>
                <a:prstClr val="black"/>
              </a:solidFill>
              <a:cs typeface="Times New Roman"/>
            </a:endParaRPr>
          </a:p>
          <a:p>
            <a:r>
              <a:rPr lang="zh-TW" altLang="zh-TW" sz="2800" kern="100" dirty="0" smtClean="0">
                <a:latin typeface="Calibri"/>
                <a:cs typeface="Arial"/>
              </a:rPr>
              <a:t>假設</a:t>
            </a:r>
            <a:r>
              <a:rPr lang="zh-TW" altLang="zh-TW" sz="2800" kern="100" dirty="0">
                <a:latin typeface="Calibri"/>
                <a:cs typeface="Arial"/>
              </a:rPr>
              <a:t>語氣只有兩個時態：現在時態與過去時態。現在時態表示「繼續動作」，可翻譯出來，也可以不翻譯；過去時態則不用翻譯出時間。這些用法與分詞相同</a:t>
            </a:r>
            <a:r>
              <a:rPr lang="zh-TW" altLang="zh-TW" sz="2800" kern="100" dirty="0" smtClean="0">
                <a:latin typeface="Calibri"/>
                <a:cs typeface="Arial"/>
              </a:rPr>
              <a:t>。</a:t>
            </a:r>
            <a:endParaRPr lang="en-US" altLang="zh-TW" sz="2800" kern="100" dirty="0" smtClean="0">
              <a:latin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52139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線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流線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線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流線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流線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線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流線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流線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線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2417</Words>
  <Application>Microsoft Office PowerPoint</Application>
  <PresentationFormat>如螢幕大小 (4:3)</PresentationFormat>
  <Paragraphs>184</Paragraphs>
  <Slides>31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3</vt:i4>
      </vt:variant>
      <vt:variant>
        <vt:lpstr>投影片標題</vt:lpstr>
      </vt:variant>
      <vt:variant>
        <vt:i4>31</vt:i4>
      </vt:variant>
    </vt:vector>
  </HeadingPairs>
  <TitlesOfParts>
    <vt:vector size="34" baseType="lpstr">
      <vt:lpstr>流線</vt:lpstr>
      <vt:lpstr>1_流線</vt:lpstr>
      <vt:lpstr>2_流線</vt:lpstr>
      <vt:lpstr>05動詞</vt:lpstr>
      <vt:lpstr>動詞（參考希臘文法翻譯表）</vt:lpstr>
      <vt:lpstr>動詞的變化</vt:lpstr>
      <vt:lpstr>動詞注意事項</vt:lpstr>
      <vt:lpstr>動詞的語態(voice)：主動與被動</vt:lpstr>
      <vt:lpstr>動詞的語態(voice)：關身</vt:lpstr>
      <vt:lpstr>動詞的語態(voice)：關身</vt:lpstr>
      <vt:lpstr>動詞的語氣(mood)：直說與期望</vt:lpstr>
      <vt:lpstr>動詞的語氣(mood)：假設</vt:lpstr>
      <vt:lpstr>動詞的語氣(mood)：假設</vt:lpstr>
      <vt:lpstr>動詞的語氣(mood)：命令</vt:lpstr>
      <vt:lpstr>動詞的語氣(mood)：命令</vt:lpstr>
      <vt:lpstr>主禱文朗讀（太6：9-13; 1/4）</vt:lpstr>
      <vt:lpstr>主禱文朗讀（2/4）</vt:lpstr>
      <vt:lpstr>主禱文朗讀（3/4）</vt:lpstr>
      <vt:lpstr>主禱文朗讀（4/4）</vt:lpstr>
      <vt:lpstr>重要生字</vt:lpstr>
      <vt:lpstr>動詞的時態(tense)：現在與未來</vt:lpstr>
      <vt:lpstr>動詞的時態(tense)：過去</vt:lpstr>
      <vt:lpstr>動詞的時態(tense)：過去</vt:lpstr>
      <vt:lpstr>動詞的時態(tense)：不完成</vt:lpstr>
      <vt:lpstr>動詞的時態(tense)：完成</vt:lpstr>
      <vt:lpstr>動詞的時態(tense)：完成</vt:lpstr>
      <vt:lpstr>主禱文朗讀（太6：9-13; 1/4）</vt:lpstr>
      <vt:lpstr>主禱文朗讀（2/4）</vt:lpstr>
      <vt:lpstr>主禱文朗讀（3/4）</vt:lpstr>
      <vt:lpstr>主禱文朗讀（4/4）</vt:lpstr>
      <vt:lpstr>重要生字</vt:lpstr>
      <vt:lpstr>重要生字</vt:lpstr>
      <vt:lpstr>重要生字</vt:lpstr>
      <vt:lpstr>重要生字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05動詞</dc:title>
  <dc:creator>user</dc:creator>
  <cp:lastModifiedBy>user</cp:lastModifiedBy>
  <cp:revision>27</cp:revision>
  <cp:lastPrinted>2014-10-21T03:40:36Z</cp:lastPrinted>
  <dcterms:created xsi:type="dcterms:W3CDTF">2014-09-25T09:31:50Z</dcterms:created>
  <dcterms:modified xsi:type="dcterms:W3CDTF">2014-10-30T09:30:54Z</dcterms:modified>
</cp:coreProperties>
</file>