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9" r:id="rId4"/>
    <p:sldId id="270" r:id="rId5"/>
    <p:sldId id="257" r:id="rId6"/>
    <p:sldId id="265" r:id="rId7"/>
    <p:sldId id="268" r:id="rId8"/>
    <p:sldId id="258" r:id="rId9"/>
    <p:sldId id="259" r:id="rId10"/>
    <p:sldId id="261" r:id="rId11"/>
    <p:sldId id="262" r:id="rId12"/>
    <p:sldId id="263" r:id="rId13"/>
    <p:sldId id="260" r:id="rId14"/>
    <p:sldId id="264" r:id="rId15"/>
    <p:sldId id="266" r:id="rId16"/>
    <p:sldId id="267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1" autoAdjust="0"/>
    <p:restoredTop sz="94660"/>
  </p:normalViewPr>
  <p:slideViewPr>
    <p:cSldViewPr>
      <p:cViewPr>
        <p:scale>
          <a:sx n="66" d="100"/>
          <a:sy n="66" d="100"/>
        </p:scale>
        <p:origin x="-2172" y="1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97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9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1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28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60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2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7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1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12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0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6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27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F83643-E68C-4B28-A45A-914F8F4C5276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E8A3DE-8931-4D4A-894E-84577E60B3E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03</a:t>
            </a:r>
            <a:r>
              <a:rPr lang="zh-TW" altLang="en-US" dirty="0" smtClean="0"/>
              <a:t>名詞與冠詞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6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kern="100" dirty="0">
                <a:latin typeface="Times New Roman"/>
                <a:ea typeface="標楷體"/>
                <a:cs typeface="Times New Roman"/>
              </a:rPr>
              <a:t>名詞的</a:t>
            </a:r>
            <a:r>
              <a:rPr lang="zh-TW" altLang="zh-TW" sz="5400" kern="100" dirty="0">
                <a:latin typeface="Times New Roman"/>
                <a:ea typeface="標楷體"/>
                <a:cs typeface="Times New Roman"/>
              </a:rPr>
              <a:t>格</a:t>
            </a:r>
            <a:r>
              <a:rPr lang="en-US" altLang="zh-TW" sz="5400" kern="100" dirty="0" smtClean="0">
                <a:latin typeface="Times New Roman"/>
                <a:ea typeface="標楷體"/>
                <a:cs typeface="Times New Roman"/>
              </a:rPr>
              <a:t>Case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9705">
              <a:spcAft>
                <a:spcPts val="0"/>
              </a:spcAft>
            </a:pPr>
            <a:r>
              <a:rPr lang="zh-TW" altLang="zh-TW" sz="2800" kern="100" dirty="0" smtClean="0">
                <a:latin typeface="Times New Roman"/>
                <a:ea typeface="標楷體"/>
                <a:cs typeface="Times New Roman"/>
              </a:rPr>
              <a:t>所有格</a:t>
            </a:r>
            <a:endParaRPr lang="en-US" altLang="zh-TW" sz="2800" kern="100" dirty="0" smtClean="0">
              <a:latin typeface="Times New Roman"/>
              <a:ea typeface="標楷體"/>
              <a:cs typeface="Times New Roman"/>
            </a:endParaRPr>
          </a:p>
          <a:p>
            <a:pPr indent="179705">
              <a:spcAft>
                <a:spcPts val="0"/>
              </a:spcAft>
            </a:pPr>
            <a:r>
              <a:rPr lang="zh-TW" altLang="en-US" sz="2800" dirty="0" smtClean="0">
                <a:latin typeface="Bwgrkl"/>
                <a:cs typeface="Arial"/>
              </a:rPr>
              <a:t> </a:t>
            </a:r>
            <a:r>
              <a:rPr lang="en-US" altLang="zh-TW" sz="2800" dirty="0" err="1" smtClean="0">
                <a:latin typeface="Bwgrkl"/>
                <a:cs typeface="Arial"/>
              </a:rPr>
              <a:t>o`do.n</a:t>
            </a:r>
            <a:r>
              <a:rPr lang="en-US" altLang="zh-TW" sz="2800" dirty="0" smtClean="0">
                <a:latin typeface="Bwgrkl"/>
                <a:cs typeface="Arial"/>
              </a:rPr>
              <a:t> </a:t>
            </a:r>
            <a:r>
              <a:rPr lang="en-US" altLang="zh-TW" sz="2800" dirty="0" err="1">
                <a:latin typeface="Bwgrkl"/>
                <a:cs typeface="Arial"/>
              </a:rPr>
              <a:t>kuri,ou</a:t>
            </a:r>
            <a:r>
              <a:rPr lang="zh-TW" altLang="zh-TW" sz="2400" dirty="0">
                <a:latin typeface="Bwgrkl"/>
                <a:cs typeface="Arial"/>
              </a:rPr>
              <a:t>主的道路（約</a:t>
            </a:r>
            <a:r>
              <a:rPr lang="en-US" altLang="zh-TW" sz="2400" dirty="0">
                <a:latin typeface="Bwgrkl"/>
                <a:cs typeface="Arial"/>
              </a:rPr>
              <a:t>1</a:t>
            </a:r>
            <a:r>
              <a:rPr lang="zh-TW" altLang="zh-TW" sz="2400" dirty="0">
                <a:latin typeface="Bwgrkl"/>
                <a:cs typeface="Arial"/>
              </a:rPr>
              <a:t>：</a:t>
            </a:r>
            <a:r>
              <a:rPr lang="en-US" altLang="zh-TW" sz="2400" dirty="0">
                <a:latin typeface="Bwgrkl"/>
                <a:cs typeface="Arial"/>
              </a:rPr>
              <a:t>23</a:t>
            </a:r>
            <a:r>
              <a:rPr lang="zh-TW" altLang="zh-TW" sz="2400" dirty="0">
                <a:latin typeface="Bwgrkl"/>
                <a:cs typeface="Arial"/>
              </a:rPr>
              <a:t>）</a:t>
            </a:r>
            <a:endParaRPr lang="en-US" altLang="zh-TW" sz="2800" kern="100" dirty="0" smtClean="0">
              <a:latin typeface="Times New Roman"/>
              <a:ea typeface="標楷體"/>
              <a:cs typeface="Times New Roman"/>
            </a:endParaRPr>
          </a:p>
          <a:p>
            <a:pPr indent="179705"/>
            <a:r>
              <a:rPr lang="zh-TW" altLang="zh-TW" dirty="0">
                <a:latin typeface="Calibri"/>
                <a:cs typeface="Arial"/>
              </a:rPr>
              <a:t>所有格和間接受格是愛偷懶的文法種類，在它們的前面實質上等於省略了一個介系詞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pPr indent="179705"/>
            <a:r>
              <a:rPr lang="zh-TW" altLang="zh-TW" kern="100" dirty="0" smtClean="0">
                <a:latin typeface="Times New Roman"/>
                <a:ea typeface="標楷體"/>
                <a:cs typeface="Times New Roman"/>
              </a:rPr>
              <a:t>誰</a:t>
            </a:r>
            <a:r>
              <a:rPr lang="zh-TW" altLang="zh-TW" kern="100" dirty="0">
                <a:latin typeface="Times New Roman"/>
                <a:ea typeface="標楷體"/>
                <a:cs typeface="Times New Roman"/>
              </a:rPr>
              <a:t>的（兒子）、屬誰、關於誰、具有</a:t>
            </a:r>
            <a:r>
              <a:rPr lang="zh-TW" altLang="zh-TW" kern="100" dirty="0" smtClean="0">
                <a:latin typeface="Times New Roman"/>
                <a:ea typeface="標楷體"/>
                <a:cs typeface="Times New Roman"/>
              </a:rPr>
              <a:t>。</a:t>
            </a:r>
            <a:r>
              <a:rPr lang="en-US" altLang="zh-TW" kern="100" dirty="0" smtClean="0">
                <a:latin typeface="Times New Roman"/>
                <a:ea typeface="標楷體"/>
                <a:cs typeface="Times New Roman"/>
              </a:rPr>
              <a:t> 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vIou,dan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Si,mwnoj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 （約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6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：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71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）；</a:t>
            </a:r>
            <a:r>
              <a:rPr lang="en-US" altLang="zh-TW" kern="100" dirty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vApoka,luyij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  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vIhsou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/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（啟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1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：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1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）</a:t>
            </a:r>
            <a:endParaRPr lang="en-US" altLang="zh-TW" kern="100" dirty="0" smtClean="0">
              <a:latin typeface="Times New Roman"/>
              <a:ea typeface="標楷體"/>
              <a:cs typeface="Times New Roman"/>
            </a:endParaRPr>
          </a:p>
          <a:p>
            <a:pPr indent="179705"/>
            <a:r>
              <a:rPr lang="zh-TW" altLang="en-US" kern="100" dirty="0" smtClean="0">
                <a:latin typeface="Times New Roman"/>
                <a:ea typeface="標楷體"/>
                <a:cs typeface="Times New Roman"/>
              </a:rPr>
              <a:t>作為</a:t>
            </a:r>
            <a:r>
              <a:rPr lang="zh-TW" altLang="zh-TW" kern="100" dirty="0" smtClean="0">
                <a:latin typeface="Times New Roman"/>
                <a:ea typeface="標楷體"/>
                <a:cs typeface="Times New Roman"/>
              </a:rPr>
              <a:t>形容詞</a:t>
            </a:r>
            <a:r>
              <a:rPr lang="zh-TW" altLang="en-US" kern="100" dirty="0" smtClean="0">
                <a:latin typeface="Times New Roman"/>
                <a:ea typeface="標楷體"/>
                <a:cs typeface="Times New Roman"/>
              </a:rPr>
              <a:t>。</a:t>
            </a:r>
            <a:r>
              <a:rPr lang="en-US" altLang="zh-TW" kern="100" dirty="0" err="1">
                <a:latin typeface="Bwgrkl" pitchFamily="2" charset="0"/>
                <a:ea typeface="標楷體"/>
                <a:cs typeface="Times New Roman"/>
              </a:rPr>
              <a:t>o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i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=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kon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evmpori,ou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（約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2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：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16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）</a:t>
            </a:r>
            <a:endParaRPr lang="en-US" altLang="zh-TW" kern="100" dirty="0" smtClean="0">
              <a:latin typeface="Times New Roman"/>
              <a:ea typeface="標楷體"/>
              <a:cs typeface="Times New Roman"/>
            </a:endParaRPr>
          </a:p>
          <a:p>
            <a:pPr indent="179705"/>
            <a:r>
              <a:rPr lang="zh-TW" altLang="en-US" kern="100" dirty="0" smtClean="0">
                <a:latin typeface="Times New Roman"/>
                <a:ea typeface="標楷體"/>
                <a:cs typeface="Times New Roman"/>
              </a:rPr>
              <a:t>作為</a:t>
            </a:r>
            <a:r>
              <a:rPr lang="zh-TW" altLang="zh-TW" kern="100" dirty="0" smtClean="0">
                <a:latin typeface="Times New Roman"/>
                <a:ea typeface="標楷體"/>
                <a:cs typeface="Times New Roman"/>
              </a:rPr>
              <a:t>副詞。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h=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lqen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pro.j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auvto.n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kern="100" dirty="0" err="1" smtClean="0">
                <a:latin typeface="Bwgrkl" pitchFamily="2" charset="0"/>
                <a:ea typeface="標楷體"/>
                <a:cs typeface="Times New Roman"/>
              </a:rPr>
              <a:t>nukto.j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（約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3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：</a:t>
            </a:r>
            <a:r>
              <a:rPr lang="en-US" altLang="zh-TW" kern="100" dirty="0" smtClean="0">
                <a:latin typeface="Bwgrkl" pitchFamily="2" charset="0"/>
                <a:ea typeface="標楷體"/>
                <a:cs typeface="Times New Roman"/>
              </a:rPr>
              <a:t>2</a:t>
            </a:r>
            <a:r>
              <a:rPr lang="zh-TW" altLang="en-US" kern="100" dirty="0" smtClean="0">
                <a:latin typeface="Bwgrkl" pitchFamily="2" charset="0"/>
                <a:ea typeface="標楷體"/>
                <a:cs typeface="Times New Roman"/>
              </a:rPr>
              <a:t>）</a:t>
            </a:r>
            <a:endParaRPr lang="zh-TW" altLang="zh-TW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164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kern="100" dirty="0">
                <a:latin typeface="Times New Roman"/>
                <a:ea typeface="標楷體"/>
                <a:cs typeface="Times New Roman"/>
              </a:rPr>
              <a:t>名詞的</a:t>
            </a:r>
            <a:r>
              <a:rPr lang="zh-TW" altLang="zh-TW" sz="5400" kern="100" dirty="0">
                <a:latin typeface="Times New Roman"/>
                <a:ea typeface="標楷體"/>
                <a:cs typeface="Times New Roman"/>
              </a:rPr>
              <a:t>格</a:t>
            </a:r>
            <a:r>
              <a:rPr lang="en-US" altLang="zh-TW" sz="5400" kern="100" dirty="0" smtClean="0">
                <a:latin typeface="Times New Roman"/>
                <a:ea typeface="標楷體"/>
                <a:cs typeface="Times New Roman"/>
              </a:rPr>
              <a:t>Case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79705">
              <a:spcAft>
                <a:spcPts val="0"/>
              </a:spcAft>
            </a:pPr>
            <a:r>
              <a:rPr lang="zh-TW" altLang="zh-TW" sz="2800" kern="100" dirty="0" smtClean="0">
                <a:latin typeface="Times New Roman"/>
                <a:ea typeface="標楷體"/>
                <a:cs typeface="Times New Roman"/>
              </a:rPr>
              <a:t>直接</a:t>
            </a:r>
            <a:r>
              <a:rPr lang="zh-TW" altLang="zh-TW" sz="2800" kern="100" dirty="0">
                <a:latin typeface="Times New Roman"/>
                <a:ea typeface="標楷體"/>
                <a:cs typeface="Times New Roman"/>
              </a:rPr>
              <a:t>受</a:t>
            </a:r>
            <a:r>
              <a:rPr lang="zh-TW" altLang="zh-TW" sz="2800" kern="100" dirty="0" smtClean="0">
                <a:latin typeface="Times New Roman"/>
                <a:ea typeface="標楷體"/>
                <a:cs typeface="Times New Roman"/>
              </a:rPr>
              <a:t>格</a:t>
            </a:r>
            <a:endParaRPr lang="en-US" altLang="zh-TW" sz="2800" kern="100" dirty="0" smtClean="0">
              <a:latin typeface="Times New Roman"/>
              <a:ea typeface="標楷體"/>
              <a:cs typeface="Times New Roman"/>
            </a:endParaRPr>
          </a:p>
          <a:p>
            <a:pPr lvl="1" indent="179705"/>
            <a:r>
              <a:rPr lang="en-US" altLang="zh-TW" sz="3200" dirty="0" err="1">
                <a:latin typeface="Bwgrkl"/>
                <a:cs typeface="Arial"/>
              </a:rPr>
              <a:t>avlei,yasa</a:t>
            </a:r>
            <a:r>
              <a:rPr lang="en-US" altLang="zh-TW" sz="3200" dirty="0">
                <a:latin typeface="Bwgrkl"/>
                <a:cs typeface="Arial"/>
              </a:rPr>
              <a:t> </a:t>
            </a:r>
            <a:r>
              <a:rPr lang="en-US" altLang="zh-TW" sz="3200" dirty="0" err="1">
                <a:latin typeface="Bwgrkl"/>
                <a:cs typeface="Arial"/>
              </a:rPr>
              <a:t>to.n</a:t>
            </a:r>
            <a:r>
              <a:rPr lang="en-US" altLang="zh-TW" sz="3200" dirty="0">
                <a:latin typeface="Bwgrkl"/>
                <a:cs typeface="Arial"/>
              </a:rPr>
              <a:t> </a:t>
            </a:r>
            <a:r>
              <a:rPr lang="en-US" altLang="zh-TW" sz="3200" dirty="0" err="1">
                <a:latin typeface="Bwgrkl"/>
                <a:cs typeface="Arial"/>
              </a:rPr>
              <a:t>ku,rion</a:t>
            </a:r>
            <a:r>
              <a:rPr lang="en-US" altLang="zh-TW" sz="3200" dirty="0">
                <a:latin typeface="Bwgrkl"/>
                <a:cs typeface="Arial"/>
              </a:rPr>
              <a:t>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膏抹主（約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11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2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）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lvl="1" indent="179705"/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最先</a:t>
            </a:r>
            <a:r>
              <a:rPr lang="zh-TW" altLang="zh-TW" sz="3200" kern="100" dirty="0">
                <a:latin typeface="Times New Roman"/>
                <a:ea typeface="標楷體"/>
                <a:cs typeface="Times New Roman"/>
              </a:rPr>
              <a:t>受到動作影響的人物</a:t>
            </a:r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。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pro.j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to.n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qeo,n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（約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1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：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1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）</a:t>
            </a:r>
            <a:endParaRPr lang="en-US" altLang="zh-TW" sz="3200" kern="100" dirty="0" smtClean="0">
              <a:latin typeface="Times New Roman"/>
              <a:ea typeface="標楷體"/>
              <a:cs typeface="Times New Roman"/>
            </a:endParaRPr>
          </a:p>
          <a:p>
            <a:pPr lvl="1" indent="179705"/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可</a:t>
            </a:r>
            <a:r>
              <a:rPr lang="zh-TW" altLang="zh-TW" sz="3200" kern="100" dirty="0">
                <a:latin typeface="Times New Roman"/>
                <a:ea typeface="標楷體"/>
                <a:cs typeface="Times New Roman"/>
              </a:rPr>
              <a:t>作為副詞</a:t>
            </a:r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。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perisso.n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e;cwsin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（約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10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：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10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）</a:t>
            </a:r>
            <a:endParaRPr lang="zh-TW" altLang="zh-TW" sz="32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95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kern="100" dirty="0">
                <a:latin typeface="Times New Roman"/>
                <a:ea typeface="標楷體"/>
                <a:cs typeface="Times New Roman"/>
              </a:rPr>
              <a:t>名詞的</a:t>
            </a:r>
            <a:r>
              <a:rPr lang="zh-TW" altLang="zh-TW" sz="5400" kern="100" dirty="0">
                <a:latin typeface="Times New Roman"/>
                <a:ea typeface="標楷體"/>
                <a:cs typeface="Times New Roman"/>
              </a:rPr>
              <a:t>格</a:t>
            </a:r>
            <a:r>
              <a:rPr lang="en-US" altLang="zh-TW" sz="5400" kern="100" dirty="0" smtClean="0">
                <a:latin typeface="Times New Roman"/>
                <a:ea typeface="標楷體"/>
                <a:cs typeface="Times New Roman"/>
              </a:rPr>
              <a:t>Case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79705">
              <a:spcAft>
                <a:spcPts val="0"/>
              </a:spcAft>
            </a:pPr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間接</a:t>
            </a:r>
            <a:r>
              <a:rPr lang="zh-TW" altLang="zh-TW" sz="3200" kern="100" dirty="0">
                <a:latin typeface="Times New Roman"/>
                <a:ea typeface="標楷體"/>
                <a:cs typeface="Times New Roman"/>
              </a:rPr>
              <a:t>受</a:t>
            </a:r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格</a:t>
            </a:r>
            <a:endParaRPr lang="en-US" altLang="zh-TW" sz="3200" kern="100" dirty="0" smtClean="0">
              <a:latin typeface="Times New Roman"/>
              <a:ea typeface="標楷體"/>
              <a:cs typeface="Times New Roman"/>
            </a:endParaRPr>
          </a:p>
          <a:p>
            <a:pPr indent="179705"/>
            <a:r>
              <a:rPr lang="en-US" altLang="zh-TW" sz="3200" dirty="0" err="1">
                <a:latin typeface="Bwgrkl"/>
                <a:cs typeface="Arial"/>
              </a:rPr>
              <a:t>evn</a:t>
            </a:r>
            <a:r>
              <a:rPr lang="en-US" altLang="zh-TW" sz="3200" dirty="0">
                <a:latin typeface="Bwgrkl"/>
                <a:cs typeface="Arial"/>
              </a:rPr>
              <a:t> </a:t>
            </a:r>
            <a:r>
              <a:rPr lang="en-US" altLang="zh-TW" sz="3200" dirty="0" err="1" smtClean="0">
                <a:latin typeface="Bwgrkl"/>
                <a:cs typeface="Arial"/>
              </a:rPr>
              <a:t>pneu,mati</a:t>
            </a:r>
            <a:r>
              <a:rPr lang="en-US" altLang="zh-TW" sz="3200" dirty="0" smtClean="0">
                <a:latin typeface="Bwgrkl"/>
                <a:cs typeface="Arial"/>
              </a:rPr>
              <a:t>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靈裡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約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4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：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23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）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indent="179705"/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給</a:t>
            </a:r>
            <a:r>
              <a:rPr lang="zh-TW" altLang="zh-TW" sz="3200" kern="100" dirty="0">
                <a:latin typeface="Times New Roman"/>
                <a:ea typeface="標楷體"/>
                <a:cs typeface="Times New Roman"/>
              </a:rPr>
              <a:t>、藉著、使用、向、（同）在</a:t>
            </a:r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。</a:t>
            </a:r>
            <a:r>
              <a:rPr lang="en-US" altLang="zh-TW" sz="3200" kern="100" dirty="0">
                <a:latin typeface="Bwgrkl" pitchFamily="2" charset="0"/>
                <a:ea typeface="標楷體"/>
                <a:cs typeface="Times New Roman"/>
              </a:rPr>
              <a:t>t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ai/j 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qrixi.n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auvth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/j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（約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11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：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2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）</a:t>
            </a:r>
            <a:endParaRPr lang="en-US" altLang="zh-TW" sz="3200" kern="100" dirty="0" smtClean="0">
              <a:latin typeface="Times New Roman"/>
              <a:ea typeface="標楷體"/>
              <a:cs typeface="Times New Roman"/>
            </a:endParaRPr>
          </a:p>
          <a:p>
            <a:pPr indent="179705"/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其次</a:t>
            </a:r>
            <a:r>
              <a:rPr lang="zh-TW" altLang="zh-TW" sz="3200" kern="100" dirty="0">
                <a:latin typeface="Times New Roman"/>
                <a:ea typeface="標楷體"/>
                <a:cs typeface="Times New Roman"/>
              </a:rPr>
              <a:t>受到動作影響的人物</a:t>
            </a:r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。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th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/| 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evkklhsi,a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| 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tou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/ </a:t>
            </a:r>
            <a:r>
              <a:rPr lang="en-US" altLang="zh-TW" sz="3200" kern="100" dirty="0" err="1" smtClean="0">
                <a:latin typeface="Bwgrkl" pitchFamily="2" charset="0"/>
                <a:ea typeface="標楷體"/>
                <a:cs typeface="Times New Roman"/>
              </a:rPr>
              <a:t>qeou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/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（寫信給）神的教會（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林前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1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：</a:t>
            </a:r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2</a:t>
            </a:r>
            <a:r>
              <a:rPr lang="zh-TW" altLang="en-US" sz="3200" kern="100" dirty="0" smtClean="0">
                <a:latin typeface="Bwgrkl" pitchFamily="2" charset="0"/>
                <a:ea typeface="標楷體"/>
                <a:cs typeface="Times New Roman"/>
              </a:rPr>
              <a:t>）</a:t>
            </a:r>
            <a:endParaRPr lang="en-US" altLang="zh-TW" sz="3200" kern="100" dirty="0" smtClean="0">
              <a:latin typeface="Bwgrkl" pitchFamily="2" charset="0"/>
              <a:ea typeface="標楷體"/>
              <a:cs typeface="Times New Roman"/>
            </a:endParaRPr>
          </a:p>
          <a:p>
            <a:pPr indent="179705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間接受格常常當作副詞用</a:t>
            </a:r>
            <a:endParaRPr lang="zh-TW" altLang="zh-TW" sz="32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49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冠詞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sz="2800" kern="100" dirty="0">
                <a:latin typeface="Calibri"/>
                <a:cs typeface="Arial"/>
              </a:rPr>
              <a:t>冠詞的用途是指出「那個」特定的人或物。沒有冠詞的名詞，是指一般的人或物。翻譯成中文時，冠詞不一定要翻譯出來，除非特別要強調特定的人或物。</a:t>
            </a:r>
          </a:p>
          <a:p>
            <a:r>
              <a:rPr lang="zh-TW" altLang="zh-TW" sz="2800" kern="100" dirty="0">
                <a:latin typeface="Calibri"/>
                <a:cs typeface="Arial"/>
              </a:rPr>
              <a:t>冠詞和名詞的文法特性是一致的，有相同的格、數、性。</a:t>
            </a:r>
          </a:p>
          <a:p>
            <a:r>
              <a:rPr lang="zh-TW" altLang="zh-TW" sz="2800" kern="100" dirty="0">
                <a:latin typeface="Calibri"/>
                <a:cs typeface="Arial"/>
              </a:rPr>
              <a:t>可以試著背冠詞的格、數、性（如附件「冠詞歌」），至少要熟讀或練習寫</a:t>
            </a:r>
            <a:r>
              <a:rPr lang="en-US" altLang="zh-TW" sz="2800" kern="100" dirty="0">
                <a:latin typeface="Calibri"/>
                <a:cs typeface="Arial"/>
              </a:rPr>
              <a:t>5</a:t>
            </a:r>
            <a:r>
              <a:rPr lang="zh-TW" altLang="zh-TW" sz="2800" kern="100" dirty="0">
                <a:latin typeface="Calibri"/>
                <a:cs typeface="Arial"/>
              </a:rPr>
              <a:t>次。冠詞在希臘文聖經中太常出現了。它可以提醒我們，緊接著的名詞或動名詞的格、數、性，而不必因為名詞文法的變化，擾亂學習心情。</a:t>
            </a:r>
          </a:p>
          <a:p>
            <a:r>
              <a:rPr lang="zh-TW" altLang="zh-TW" sz="2800" kern="100" dirty="0">
                <a:latin typeface="Calibri"/>
                <a:cs typeface="Arial"/>
              </a:rPr>
              <a:t>討論冠詞的重要例句：「太初有道，道與　神同在，道就是　神」（約</a:t>
            </a:r>
            <a:r>
              <a:rPr lang="en-US" altLang="zh-TW" sz="2800" kern="100" dirty="0">
                <a:latin typeface="Calibri"/>
                <a:cs typeface="Arial"/>
              </a:rPr>
              <a:t> 1:1</a:t>
            </a:r>
            <a:r>
              <a:rPr lang="zh-TW" altLang="zh-TW" sz="2800" kern="100" dirty="0" smtClean="0">
                <a:latin typeface="Calibri"/>
                <a:cs typeface="Arial"/>
              </a:rPr>
              <a:t>）。</a:t>
            </a:r>
            <a:r>
              <a:rPr lang="zh-TW" altLang="en-US" sz="2800" dirty="0">
                <a:solidFill>
                  <a:srgbClr val="000000"/>
                </a:solidFill>
                <a:latin typeface="+mn-ea"/>
              </a:rPr>
              <a:t>比較約</a:t>
            </a:r>
            <a:r>
              <a:rPr lang="en-US" altLang="zh-TW" sz="2800" dirty="0">
                <a:solidFill>
                  <a:srgbClr val="000000"/>
                </a:solidFill>
                <a:latin typeface="+mn-ea"/>
              </a:rPr>
              <a:t>1</a:t>
            </a:r>
            <a:r>
              <a:rPr lang="zh-TW" altLang="en-US" sz="2800" dirty="0">
                <a:solidFill>
                  <a:srgbClr val="000000"/>
                </a:solidFill>
                <a:latin typeface="+mn-ea"/>
              </a:rPr>
              <a:t>：</a:t>
            </a:r>
            <a:r>
              <a:rPr lang="en-US" altLang="zh-TW" sz="2800" dirty="0">
                <a:solidFill>
                  <a:srgbClr val="000000"/>
                </a:solidFill>
                <a:latin typeface="+mn-ea"/>
              </a:rPr>
              <a:t>1</a:t>
            </a:r>
            <a:r>
              <a:rPr lang="zh-TW" altLang="en-US" sz="2800" dirty="0">
                <a:solidFill>
                  <a:srgbClr val="000000"/>
                </a:solidFill>
                <a:latin typeface="+mn-ea"/>
              </a:rPr>
              <a:t>與詩</a:t>
            </a:r>
            <a:r>
              <a:rPr lang="en-US" altLang="zh-TW" sz="2800" dirty="0">
                <a:solidFill>
                  <a:srgbClr val="000000"/>
                </a:solidFill>
                <a:latin typeface="+mn-ea"/>
              </a:rPr>
              <a:t>82</a:t>
            </a:r>
            <a:r>
              <a:rPr lang="zh-TW" altLang="en-US" sz="2800" dirty="0">
                <a:solidFill>
                  <a:srgbClr val="000000"/>
                </a:solidFill>
                <a:latin typeface="+mn-ea"/>
              </a:rPr>
              <a:t>：</a:t>
            </a:r>
            <a:r>
              <a:rPr lang="en-US" altLang="zh-TW" sz="2800" dirty="0">
                <a:solidFill>
                  <a:srgbClr val="000000"/>
                </a:solidFill>
                <a:latin typeface="+mn-ea"/>
              </a:rPr>
              <a:t>6</a:t>
            </a:r>
            <a:r>
              <a:rPr lang="zh-TW" altLang="en-US" sz="2800">
                <a:solidFill>
                  <a:srgbClr val="000000"/>
                </a:solidFill>
                <a:latin typeface="+mn-ea"/>
              </a:rPr>
              <a:t>。</a:t>
            </a:r>
            <a:endParaRPr lang="zh-TW" altLang="zh-TW" sz="2800" kern="100" dirty="0">
              <a:latin typeface="Calibri"/>
              <a:cs typeface="Arial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945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rmAutofit/>
          </a:bodyPr>
          <a:lstStyle/>
          <a:p>
            <a:r>
              <a:rPr lang="zh-TW" altLang="zh-TW" sz="4400" dirty="0">
                <a:ea typeface="新細明體"/>
                <a:cs typeface="Arial"/>
              </a:rPr>
              <a:t>我、你、他、她、</a:t>
            </a:r>
            <a:r>
              <a:rPr lang="zh-TW" altLang="zh-TW" sz="4400" dirty="0" smtClean="0">
                <a:ea typeface="新細明體"/>
                <a:cs typeface="Arial"/>
              </a:rPr>
              <a:t>它的</a:t>
            </a:r>
            <a:r>
              <a:rPr lang="zh-TW" altLang="en-US" sz="4400" dirty="0" smtClean="0">
                <a:ea typeface="新細明體"/>
                <a:cs typeface="Arial"/>
              </a:rPr>
              <a:t>代</a:t>
            </a:r>
            <a:r>
              <a:rPr lang="zh-TW" altLang="zh-TW" sz="4400" dirty="0" smtClean="0">
                <a:ea typeface="新細明體"/>
                <a:cs typeface="Arial"/>
              </a:rPr>
              <a:t>名詞</a:t>
            </a:r>
            <a:r>
              <a:rPr lang="zh-TW" altLang="zh-TW" sz="4400" dirty="0">
                <a:ea typeface="新細明體"/>
                <a:cs typeface="Arial"/>
              </a:rPr>
              <a:t>變化</a:t>
            </a:r>
            <a:endParaRPr lang="zh-TW" altLang="en-US" sz="4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82238"/>
              </p:ext>
            </p:extLst>
          </p:nvPr>
        </p:nvGraphicFramePr>
        <p:xfrm>
          <a:off x="323527" y="2204863"/>
          <a:ext cx="8712968" cy="4536504"/>
        </p:xfrm>
        <a:graphic>
          <a:graphicData uri="http://schemas.openxmlformats.org/drawingml/2006/table">
            <a:tbl>
              <a:tblPr firstRow="1" firstCol="1" bandRow="1"/>
              <a:tblGrid>
                <a:gridCol w="1451466"/>
                <a:gridCol w="1451466"/>
                <a:gridCol w="1452509"/>
                <a:gridCol w="1452509"/>
                <a:gridCol w="1452509"/>
                <a:gridCol w="1452509"/>
              </a:tblGrid>
              <a:tr h="439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 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主、單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evgw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su,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auvto,j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auvth,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所、單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mou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sou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auvtou/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auvth,j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auvtou/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間、單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moi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soi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auvtw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/|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auvth/|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auvtw/|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直、單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me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se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auvto,n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auvth,n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主、複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h`mei/j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u`mei/j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auvtoi,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auvtai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auvta,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所、複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h`mw/n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u`mw/n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auvtw/n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auvtw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/n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auvtw/n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間、複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h`mi/n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u`mi/n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auvtoi/j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auvtai/j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auvtoi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/j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直、複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h`ma/j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u`ma/j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auvtou,j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auvta,j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auvta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61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認識一些生字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8674"/>
              </p:ext>
            </p:extLst>
          </p:nvPr>
        </p:nvGraphicFramePr>
        <p:xfrm>
          <a:off x="107504" y="1988837"/>
          <a:ext cx="9036495" cy="4752530"/>
        </p:xfrm>
        <a:graphic>
          <a:graphicData uri="http://schemas.openxmlformats.org/drawingml/2006/table">
            <a:tbl>
              <a:tblPr firstRow="1" firstCol="1" bandRow="1"/>
              <a:tblGrid>
                <a:gridCol w="3011805"/>
                <a:gridCol w="3011805"/>
                <a:gridCol w="3012885"/>
              </a:tblGrid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avga,ph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17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26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a;lloj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4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37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a`marti,a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8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21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avrch,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auvto,j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12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basilei,a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18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36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ga,r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25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de, 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12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ei=pen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23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eivj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7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evn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evxousi,a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12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e;rgon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4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34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euvagge,lion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（啟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14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6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 err="1" smtClean="0">
                          <a:effectLst/>
                          <a:latin typeface="Bwgrkl"/>
                          <a:ea typeface="新細明體"/>
                          <a:cs typeface="Arial"/>
                        </a:rPr>
                        <a:t>kairo.j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7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6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ku,rioj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13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13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mh, 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16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ouv mh, 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4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14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nu/n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8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o` h` to,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o;ti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15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ouv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5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ouvrano,j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32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ou-toj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su, 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19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ui`o,j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34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w]ra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39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w[ste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3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16</a:t>
                      </a:r>
                      <a:r>
                        <a:rPr lang="zh-TW" sz="24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 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 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3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主禱文朗讀</a:t>
            </a:r>
            <a:r>
              <a:rPr lang="zh-TW" altLang="zh-TW" sz="5400" dirty="0">
                <a:ea typeface="標楷體"/>
                <a:cs typeface="Times New Roman"/>
              </a:rPr>
              <a:t>（太</a:t>
            </a:r>
            <a:r>
              <a:rPr lang="en-US" altLang="zh-TW" sz="5400" dirty="0">
                <a:ea typeface="標楷體"/>
                <a:cs typeface="Times New Roman"/>
              </a:rPr>
              <a:t>6</a:t>
            </a:r>
            <a:r>
              <a:rPr lang="zh-TW" altLang="zh-TW" sz="5400" dirty="0">
                <a:ea typeface="標楷體"/>
                <a:cs typeface="Times New Roman"/>
              </a:rPr>
              <a:t>：</a:t>
            </a:r>
            <a:r>
              <a:rPr lang="en-US" altLang="zh-TW" sz="5400" dirty="0" smtClean="0">
                <a:ea typeface="標楷體"/>
                <a:cs typeface="Times New Roman"/>
              </a:rPr>
              <a:t>9-13; 1/4</a:t>
            </a:r>
            <a:r>
              <a:rPr lang="zh-TW" altLang="zh-TW" sz="5400" dirty="0" smtClean="0">
                <a:ea typeface="標楷體"/>
                <a:cs typeface="Times New Roman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3600" kern="100" dirty="0" err="1" smtClean="0">
                <a:latin typeface="Bwgrkl"/>
                <a:ea typeface="標楷體"/>
                <a:cs typeface="Times New Roman"/>
              </a:rPr>
              <a:t>Pa,ter</a:t>
            </a:r>
            <a:r>
              <a:rPr lang="en-US" altLang="zh-TW" sz="3600" kern="100" dirty="0" smtClean="0">
                <a:latin typeface="Bwgrkl"/>
                <a:ea typeface="標楷體"/>
                <a:cs typeface="Times New Roman"/>
              </a:rPr>
              <a:t>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h`mw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/n o`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evn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toi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/j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ouvranoi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/j) </a:t>
            </a:r>
            <a:endParaRPr lang="en-US" altLang="zh-TW" sz="3600" kern="100" dirty="0" smtClean="0">
              <a:latin typeface="Bwgrkl"/>
              <a:ea typeface="標楷體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我們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在諸天的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父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啊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！</a:t>
            </a:r>
            <a:endParaRPr lang="en-US" altLang="zh-TW" sz="3600" kern="100" dirty="0" smtClean="0">
              <a:latin typeface="Calibri"/>
              <a:ea typeface="標楷體"/>
              <a:cs typeface="Times New Roman"/>
            </a:endParaRPr>
          </a:p>
          <a:p>
            <a:pPr algn="ctr"/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a`giasqh,tw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 to.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o;noma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,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sou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)</a:t>
            </a:r>
            <a:endParaRPr lang="zh-TW" altLang="zh-TW" sz="3600" kern="100" dirty="0">
              <a:latin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祢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的名必稱為聖；</a:t>
            </a:r>
            <a:endParaRPr lang="zh-TW" altLang="zh-TW" sz="3600" kern="100" dirty="0">
              <a:latin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l-GR" altLang="zh-TW" sz="3600" kern="0" dirty="0">
                <a:latin typeface="Bwgrkl"/>
                <a:cs typeface="Bwgrkl"/>
              </a:rPr>
              <a:t>evlqe,tw h` basilei,a sou) </a:t>
            </a:r>
            <a:endParaRPr lang="en-US" altLang="zh-TW" sz="3600" kern="0" dirty="0" smtClean="0">
              <a:latin typeface="Bwgrkl"/>
              <a:cs typeface="Bwgrkl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祢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的國必來到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；</a:t>
            </a:r>
            <a:endParaRPr lang="zh-TW" altLang="zh-TW" sz="36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95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主禱文朗讀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（</a:t>
            </a:r>
            <a:r>
              <a:rPr lang="en-US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2/4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Clr>
                <a:srgbClr val="0BD0D9"/>
              </a:buClr>
            </a:pP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genhqh,tw to. </a:t>
            </a:r>
            <a:r>
              <a:rPr lang="en-US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q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e,lhma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, 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sou </a:t>
            </a:r>
            <a:endParaRPr lang="en-US" altLang="zh-TW" sz="3600" kern="0" dirty="0" smtClean="0">
              <a:solidFill>
                <a:prstClr val="black"/>
              </a:solidFill>
              <a:latin typeface="Bwgrkl"/>
              <a:cs typeface="Bwgrkl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祢的旨意必實現在地上</a:t>
            </a: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，</a:t>
            </a:r>
            <a:endParaRPr lang="en-US" altLang="zh-TW" sz="3600" kern="100" dirty="0" smtClean="0">
              <a:solidFill>
                <a:prstClr val="black"/>
              </a:solidFill>
              <a:latin typeface="Calibri"/>
              <a:ea typeface="標楷體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w`j 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evn ouvranw/| kai. </a:t>
            </a:r>
            <a:r>
              <a:rPr lang="en-US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e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vpi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. gh/j)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如同</a:t>
            </a: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在天上；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to.n a;rton h`mw/n to.n 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evpiou,sion</a:t>
            </a:r>
            <a:endParaRPr lang="en-US" altLang="zh-TW" sz="3600" kern="0" dirty="0" smtClean="0">
              <a:solidFill>
                <a:prstClr val="black"/>
              </a:solidFill>
              <a:latin typeface="Bwgrkl"/>
              <a:cs typeface="Bwgrkl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我們日用的食物</a:t>
            </a: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，</a:t>
            </a:r>
            <a:endParaRPr lang="en-US" altLang="zh-TW" sz="3600" kern="100" dirty="0" smtClean="0">
              <a:solidFill>
                <a:prstClr val="black"/>
              </a:solidFill>
              <a:latin typeface="Calibri"/>
              <a:ea typeface="標楷體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do.j 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h`mi/n sh,meron)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今日</a:t>
            </a: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祢必給我們；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3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prstClr val="black"/>
                </a:solidFill>
              </a:rPr>
              <a:t>冠詞與名詞的詞性相同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735295"/>
              </p:ext>
            </p:extLst>
          </p:nvPr>
        </p:nvGraphicFramePr>
        <p:xfrm>
          <a:off x="611562" y="1556790"/>
          <a:ext cx="8136901" cy="4896547"/>
        </p:xfrm>
        <a:graphic>
          <a:graphicData uri="http://schemas.openxmlformats.org/drawingml/2006/table">
            <a:tbl>
              <a:tblPr firstRow="1" firstCol="1" bandRow="1"/>
              <a:tblGrid>
                <a:gridCol w="1587341"/>
                <a:gridCol w="1636679"/>
                <a:gridCol w="1637627"/>
                <a:gridCol w="1637627"/>
                <a:gridCol w="1637627"/>
              </a:tblGrid>
              <a:tr h="473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陽性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陰性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中性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單數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主格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o`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h`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to,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所有格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tou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/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th/j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tou/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間接受格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tw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|/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th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/|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tw|/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直接受格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to,n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th,n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to,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複數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主格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oi`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ai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`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ta,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所有格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tw/n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tw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/n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tw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/n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間接受格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toi/j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tai/j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toi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/j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直接受格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tou,j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ta,j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ta,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4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名詞的數與性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zh-TW" altLang="zh-TW" sz="2800" kern="100" dirty="0">
                <a:latin typeface="Calibri"/>
                <a:cs typeface="Arial"/>
              </a:rPr>
              <a:t>「數」有「單數」、「複數」。</a:t>
            </a:r>
          </a:p>
          <a:p>
            <a:r>
              <a:rPr lang="zh-TW" altLang="zh-TW" sz="2800" kern="100" dirty="0">
                <a:latin typeface="Calibri"/>
                <a:cs typeface="Arial"/>
              </a:rPr>
              <a:t>「性別」有「陽性」、「陰性」、「中性」。大部分的希臘文名詞都有固定的「性別」，但不一定是我們華人想像中的「性別」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r>
              <a:rPr lang="zh-TW" altLang="en-US" sz="2800" kern="100" dirty="0" smtClean="0">
                <a:solidFill>
                  <a:prstClr val="black"/>
                </a:solidFill>
                <a:latin typeface="Bwgrkl"/>
                <a:cs typeface="Arial"/>
              </a:rPr>
              <a:t>「罪」</a:t>
            </a:r>
            <a:r>
              <a:rPr lang="en-US" altLang="zh-TW" sz="3600" kern="100" dirty="0" err="1">
                <a:solidFill>
                  <a:prstClr val="black"/>
                </a:solidFill>
                <a:latin typeface="Bwgrkl"/>
                <a:cs typeface="Arial"/>
              </a:rPr>
              <a:t>a`marti,a</a:t>
            </a:r>
            <a:r>
              <a:rPr lang="zh-TW" altLang="en-US" sz="2800" kern="100" dirty="0" smtClean="0">
                <a:solidFill>
                  <a:prstClr val="black"/>
                </a:solidFill>
                <a:latin typeface="Bwgrkl"/>
                <a:cs typeface="Arial"/>
              </a:rPr>
              <a:t>是陰性，但是「智慧」</a:t>
            </a:r>
            <a:r>
              <a:rPr lang="en-US" altLang="zh-TW" sz="3600" kern="100" dirty="0" err="1" smtClean="0">
                <a:solidFill>
                  <a:prstClr val="black"/>
                </a:solidFill>
                <a:latin typeface="Bwgrkl"/>
                <a:cs typeface="Arial"/>
              </a:rPr>
              <a:t>sofi,a</a:t>
            </a:r>
            <a:r>
              <a:rPr lang="zh-TW" altLang="en-US" sz="2800" kern="100" dirty="0" smtClean="0">
                <a:solidFill>
                  <a:prstClr val="black"/>
                </a:solidFill>
                <a:latin typeface="Bwgrkl"/>
                <a:cs typeface="Arial"/>
              </a:rPr>
              <a:t>也是陰性。</a:t>
            </a:r>
            <a:endParaRPr lang="zh-TW" altLang="zh-TW" sz="2800" kern="100" dirty="0">
              <a:latin typeface="Calibri"/>
              <a:cs typeface="Arial"/>
            </a:endParaRPr>
          </a:p>
          <a:p>
            <a:r>
              <a:rPr lang="zh-TW" altLang="zh-TW" sz="2800" kern="100" dirty="0">
                <a:latin typeface="Calibri"/>
                <a:cs typeface="Arial"/>
              </a:rPr>
              <a:t>「字典形」是指希臘生字以第一人稱、主格、單數、陽性出現時的「原形」。各種語言的聖經希臘文字典，就是根據「字典形」排列，而很少列出每個字的全部文法變形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endParaRPr lang="zh-TW" altLang="zh-TW" sz="2800" kern="100" dirty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25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名詞的</a:t>
            </a:r>
            <a:r>
              <a:rPr lang="zh-TW" altLang="en-US" dirty="0"/>
              <a:t>拼字法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zh-TW" altLang="zh-TW" sz="2800" kern="100" dirty="0" smtClean="0">
                <a:latin typeface="Calibri"/>
                <a:cs typeface="Arial"/>
              </a:rPr>
              <a:t>「格字尾」和「字幹」是古人學習希臘文生字時，需要硬背的生字文法「尾巴」和「基礎形」。有了聖經軟體，我們就不用背這些「尾巴」和「基礎形」字。</a:t>
            </a:r>
          </a:p>
          <a:p>
            <a:r>
              <a:rPr lang="zh-TW" altLang="zh-TW" sz="2800" kern="100" dirty="0" smtClean="0">
                <a:latin typeface="Calibri"/>
                <a:cs typeface="Arial"/>
              </a:rPr>
              <a:t>另</a:t>
            </a:r>
            <a:r>
              <a:rPr lang="zh-TW" altLang="zh-TW" sz="2800" kern="100" dirty="0">
                <a:latin typeface="Calibri"/>
                <a:cs typeface="Arial"/>
              </a:rPr>
              <a:t>有「格變式」是一些不規則的「格」拼字變化，聖經電子工具會幫我們記住，我們不必背。</a:t>
            </a:r>
          </a:p>
          <a:p>
            <a:r>
              <a:rPr lang="zh-TW" altLang="zh-TW" sz="2800" dirty="0">
                <a:latin typeface="Calibri"/>
                <a:cs typeface="Arial"/>
              </a:rPr>
              <a:t>「塞音」</a:t>
            </a:r>
            <a:r>
              <a:rPr lang="en-US" altLang="zh-TW" sz="2800" dirty="0">
                <a:latin typeface="Calibri"/>
                <a:cs typeface="Arial"/>
              </a:rPr>
              <a:t>(square of stops)</a:t>
            </a:r>
            <a:r>
              <a:rPr lang="zh-TW" altLang="zh-TW" sz="2800" dirty="0">
                <a:latin typeface="Calibri"/>
                <a:cs typeface="Arial"/>
              </a:rPr>
              <a:t>會引起拼字的變化，我們不必背。我們根據變化後的字來唸就沒錯</a:t>
            </a:r>
            <a:r>
              <a:rPr lang="zh-TW" altLang="zh-TW" sz="2800" dirty="0" smtClean="0">
                <a:latin typeface="Calibri"/>
                <a:cs typeface="Arial"/>
              </a:rPr>
              <a:t>。</a:t>
            </a:r>
          </a:p>
          <a:p>
            <a:r>
              <a:rPr lang="zh-TW" altLang="zh-TW" sz="2800" kern="100" dirty="0" smtClean="0">
                <a:latin typeface="Calibri"/>
                <a:cs typeface="Arial"/>
              </a:rPr>
              <a:t>不必背以上文法變化的拼字規則，但要瞭解這些文法的用意。</a:t>
            </a:r>
            <a:endParaRPr lang="zh-TW" altLang="zh-TW" sz="2800" kern="100" dirty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93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kern="100" dirty="0">
                <a:latin typeface="Times New Roman"/>
                <a:ea typeface="標楷體"/>
                <a:cs typeface="Times New Roman"/>
              </a:rPr>
              <a:t>名詞的</a:t>
            </a:r>
            <a:r>
              <a:rPr lang="zh-TW" altLang="zh-TW" sz="5400" kern="100" dirty="0">
                <a:latin typeface="Times New Roman"/>
                <a:ea typeface="標楷體"/>
                <a:cs typeface="Times New Roman"/>
              </a:rPr>
              <a:t>格</a:t>
            </a:r>
            <a:r>
              <a:rPr lang="en-US" altLang="zh-TW" sz="5400" kern="100" dirty="0" smtClean="0">
                <a:latin typeface="Times New Roman"/>
                <a:ea typeface="標楷體"/>
                <a:cs typeface="Times New Roman"/>
              </a:rPr>
              <a:t>Case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9705">
              <a:spcAft>
                <a:spcPts val="0"/>
              </a:spcAft>
            </a:pPr>
            <a:r>
              <a:rPr lang="en-US" altLang="zh-TW" sz="2800" kern="100" dirty="0" smtClean="0">
                <a:latin typeface="Times New Roman"/>
                <a:ea typeface="標楷體"/>
                <a:cs typeface="Times New Roman"/>
              </a:rPr>
              <a:t>Nominative</a:t>
            </a:r>
            <a:r>
              <a:rPr lang="zh-TW" altLang="zh-TW" sz="2800" kern="100" dirty="0" smtClean="0">
                <a:latin typeface="Times New Roman"/>
                <a:ea typeface="標楷體"/>
                <a:cs typeface="Times New Roman"/>
              </a:rPr>
              <a:t>主格</a:t>
            </a:r>
            <a:r>
              <a:rPr lang="zh-TW" altLang="en-US" sz="2800" kern="100" dirty="0" smtClean="0">
                <a:latin typeface="Times New Roman"/>
                <a:ea typeface="標楷體"/>
                <a:cs typeface="Times New Roman"/>
              </a:rPr>
              <a:t>（</a:t>
            </a:r>
            <a:r>
              <a:rPr lang="zh-TW" altLang="en-US" sz="2800" kern="100" dirty="0" smtClean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提名</a:t>
            </a:r>
            <a:r>
              <a:rPr lang="zh-TW" altLang="en-US" sz="2800" kern="100" dirty="0" smtClean="0">
                <a:latin typeface="Times New Roman"/>
                <a:ea typeface="標楷體"/>
                <a:cs typeface="Times New Roman"/>
              </a:rPr>
              <a:t>的）</a:t>
            </a:r>
            <a:endParaRPr lang="en-US" altLang="zh-TW" sz="2800" kern="100" dirty="0" smtClean="0">
              <a:latin typeface="Times New Roman"/>
              <a:ea typeface="標楷體"/>
              <a:cs typeface="Times New Roman"/>
            </a:endParaRPr>
          </a:p>
          <a:p>
            <a:pPr indent="179705">
              <a:spcAft>
                <a:spcPts val="0"/>
              </a:spcAft>
            </a:pPr>
            <a:r>
              <a:rPr lang="en-US" altLang="zh-TW" sz="2800" kern="100" dirty="0" smtClean="0">
                <a:latin typeface="Times New Roman"/>
                <a:ea typeface="標楷體"/>
                <a:cs typeface="Times New Roman"/>
              </a:rPr>
              <a:t>Genitive </a:t>
            </a:r>
            <a:r>
              <a:rPr lang="zh-TW" altLang="zh-TW" sz="2800" kern="100" dirty="0" smtClean="0">
                <a:latin typeface="Times New Roman"/>
                <a:ea typeface="標楷體"/>
                <a:cs typeface="Times New Roman"/>
              </a:rPr>
              <a:t>所有格</a:t>
            </a:r>
            <a:r>
              <a:rPr lang="zh-TW" altLang="en-US" sz="2800" kern="100" dirty="0" smtClean="0">
                <a:latin typeface="Times New Roman"/>
                <a:ea typeface="標楷體"/>
                <a:cs typeface="Times New Roman"/>
              </a:rPr>
              <a:t>（上帝</a:t>
            </a:r>
            <a:r>
              <a:rPr lang="zh-TW" altLang="en-US" sz="2800" kern="100" dirty="0" smtClean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創造</a:t>
            </a:r>
            <a:r>
              <a:rPr lang="zh-TW" altLang="en-US" sz="2800" kern="100" dirty="0" smtClean="0">
                <a:latin typeface="Times New Roman"/>
                <a:ea typeface="標楷體"/>
                <a:cs typeface="Times New Roman"/>
              </a:rPr>
              <a:t>的屬於上帝）</a:t>
            </a:r>
            <a:endParaRPr lang="zh-TW" altLang="zh-TW" sz="2800" kern="100" dirty="0">
              <a:latin typeface="Calibri"/>
              <a:cs typeface="Times New Roman"/>
            </a:endParaRPr>
          </a:p>
          <a:p>
            <a:pPr indent="179705">
              <a:spcAft>
                <a:spcPts val="0"/>
              </a:spcAft>
            </a:pPr>
            <a:r>
              <a:rPr lang="en-US" altLang="zh-TW" sz="2800" kern="100" dirty="0">
                <a:latin typeface="Times New Roman"/>
                <a:ea typeface="標楷體"/>
                <a:cs typeface="Times New Roman"/>
              </a:rPr>
              <a:t>Dative </a:t>
            </a:r>
            <a:r>
              <a:rPr lang="zh-TW" altLang="zh-TW" sz="2800" kern="100" dirty="0">
                <a:latin typeface="Times New Roman"/>
                <a:ea typeface="標楷體"/>
                <a:cs typeface="Times New Roman"/>
              </a:rPr>
              <a:t>間接受</a:t>
            </a:r>
            <a:r>
              <a:rPr lang="zh-TW" altLang="zh-TW" sz="2800" kern="100" dirty="0" smtClean="0">
                <a:latin typeface="Times New Roman"/>
                <a:ea typeface="標楷體"/>
                <a:cs typeface="Times New Roman"/>
              </a:rPr>
              <a:t>格</a:t>
            </a:r>
            <a:r>
              <a:rPr lang="zh-TW" altLang="en-US" sz="2800" kern="100" dirty="0" smtClean="0">
                <a:latin typeface="Times New Roman"/>
                <a:ea typeface="標楷體"/>
                <a:cs typeface="Times New Roman"/>
              </a:rPr>
              <a:t>（</a:t>
            </a:r>
            <a:r>
              <a:rPr lang="zh-TW" altLang="en-US" sz="2800" kern="100" dirty="0" smtClean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約會</a:t>
            </a:r>
            <a:r>
              <a:rPr lang="zh-TW" altLang="en-US" sz="2800" kern="100" dirty="0" smtClean="0">
                <a:latin typeface="Times New Roman"/>
                <a:ea typeface="標楷體"/>
                <a:cs typeface="Times New Roman"/>
              </a:rPr>
              <a:t>要帶禮物給誰？）</a:t>
            </a:r>
            <a:endParaRPr lang="zh-TW" altLang="zh-TW" sz="2800" kern="100" dirty="0">
              <a:latin typeface="Calibri"/>
              <a:cs typeface="Times New Roman"/>
            </a:endParaRPr>
          </a:p>
          <a:p>
            <a:pPr indent="179705">
              <a:spcAft>
                <a:spcPts val="0"/>
              </a:spcAft>
            </a:pPr>
            <a:r>
              <a:rPr lang="en-US" altLang="zh-TW" sz="2800" kern="100" dirty="0">
                <a:latin typeface="Times New Roman"/>
                <a:ea typeface="標楷體"/>
                <a:cs typeface="Times New Roman"/>
              </a:rPr>
              <a:t>Accusative </a:t>
            </a:r>
            <a:r>
              <a:rPr lang="zh-TW" altLang="zh-TW" sz="2800" kern="100" dirty="0">
                <a:latin typeface="Times New Roman"/>
                <a:ea typeface="標楷體"/>
                <a:cs typeface="Times New Roman"/>
              </a:rPr>
              <a:t>直接受</a:t>
            </a:r>
            <a:r>
              <a:rPr lang="zh-TW" altLang="zh-TW" sz="2800" kern="100" dirty="0" smtClean="0">
                <a:latin typeface="Times New Roman"/>
                <a:ea typeface="標楷體"/>
                <a:cs typeface="Times New Roman"/>
              </a:rPr>
              <a:t>格</a:t>
            </a:r>
            <a:r>
              <a:rPr lang="zh-TW" altLang="en-US" sz="2800" kern="100" dirty="0" smtClean="0">
                <a:latin typeface="Times New Roman"/>
                <a:ea typeface="標楷體"/>
                <a:cs typeface="Times New Roman"/>
              </a:rPr>
              <a:t>（被</a:t>
            </a:r>
            <a:r>
              <a:rPr lang="zh-TW" altLang="en-US" sz="2800" kern="100" dirty="0" smtClean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控告</a:t>
            </a:r>
            <a:r>
              <a:rPr lang="zh-TW" altLang="en-US" sz="2800" kern="100" dirty="0" smtClean="0">
                <a:latin typeface="Times New Roman"/>
                <a:ea typeface="標楷體"/>
                <a:cs typeface="Times New Roman"/>
              </a:rPr>
              <a:t>的）</a:t>
            </a:r>
            <a:endParaRPr lang="zh-TW" altLang="zh-TW" sz="2800" kern="100" dirty="0">
              <a:latin typeface="Calibri"/>
              <a:cs typeface="Times New Roman"/>
            </a:endParaRPr>
          </a:p>
          <a:p>
            <a:pPr indent="179705">
              <a:spcAft>
                <a:spcPts val="0"/>
              </a:spcAft>
            </a:pPr>
            <a:r>
              <a:rPr lang="en-US" altLang="zh-TW" sz="2800" kern="100" dirty="0">
                <a:latin typeface="Times New Roman"/>
                <a:ea typeface="標楷體"/>
                <a:cs typeface="Times New Roman"/>
              </a:rPr>
              <a:t>Vocative</a:t>
            </a:r>
            <a:r>
              <a:rPr lang="zh-TW" altLang="zh-TW" sz="2800" kern="100" dirty="0">
                <a:latin typeface="Times New Roman"/>
                <a:ea typeface="標楷體"/>
                <a:cs typeface="Times New Roman"/>
              </a:rPr>
              <a:t>呼</a:t>
            </a:r>
            <a:r>
              <a:rPr lang="zh-TW" altLang="zh-TW" sz="2800" kern="100" dirty="0" smtClean="0">
                <a:latin typeface="Times New Roman"/>
                <a:ea typeface="標楷體"/>
                <a:cs typeface="Times New Roman"/>
              </a:rPr>
              <a:t>格</a:t>
            </a:r>
            <a:r>
              <a:rPr lang="zh-TW" altLang="en-US" sz="2800" kern="100" dirty="0" smtClean="0">
                <a:latin typeface="Times New Roman"/>
                <a:ea typeface="標楷體"/>
                <a:cs typeface="Times New Roman"/>
              </a:rPr>
              <a:t>（</a:t>
            </a:r>
            <a:r>
              <a:rPr lang="zh-TW" altLang="en-US" sz="2800" kern="100" dirty="0" smtClean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聲調</a:t>
            </a:r>
            <a:r>
              <a:rPr lang="zh-TW" altLang="en-US" sz="2800" kern="100" dirty="0" smtClean="0">
                <a:latin typeface="Times New Roman"/>
                <a:ea typeface="標楷體"/>
                <a:cs typeface="Times New Roman"/>
              </a:rPr>
              <a:t>的）</a:t>
            </a:r>
            <a:endParaRPr lang="zh-TW" altLang="zh-TW" sz="28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22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kern="100" dirty="0">
                <a:latin typeface="Times New Roman"/>
                <a:ea typeface="標楷體"/>
                <a:cs typeface="Times New Roman"/>
              </a:rPr>
              <a:t>名詞的</a:t>
            </a:r>
            <a:r>
              <a:rPr lang="zh-TW" altLang="zh-TW" sz="5400" kern="100" dirty="0">
                <a:latin typeface="Times New Roman"/>
                <a:ea typeface="標楷體"/>
                <a:cs typeface="Times New Roman"/>
              </a:rPr>
              <a:t>格</a:t>
            </a:r>
            <a:r>
              <a:rPr lang="en-US" altLang="zh-TW" sz="5400" kern="100" dirty="0" smtClean="0">
                <a:latin typeface="Times New Roman"/>
                <a:ea typeface="標楷體"/>
                <a:cs typeface="Times New Roman"/>
              </a:rPr>
              <a:t>Case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79705">
              <a:spcAft>
                <a:spcPts val="0"/>
              </a:spcAft>
            </a:pPr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主格</a:t>
            </a:r>
            <a:endParaRPr lang="en-US" altLang="zh-TW" sz="3200" kern="100" dirty="0" smtClean="0">
              <a:latin typeface="Times New Roman"/>
              <a:ea typeface="標楷體"/>
              <a:cs typeface="Times New Roman"/>
            </a:endParaRPr>
          </a:p>
          <a:p>
            <a:pPr lvl="1" indent="179705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「主」的名詞是</a:t>
            </a:r>
            <a:r>
              <a:rPr lang="en-US" altLang="zh-TW" sz="3600" dirty="0" err="1" smtClean="0">
                <a:latin typeface="Bwgrkl"/>
                <a:cs typeface="Arial"/>
              </a:rPr>
              <a:t>ku,rioj</a:t>
            </a:r>
            <a:endParaRPr lang="en-US" altLang="zh-TW" sz="3200" kern="100" dirty="0" smtClean="0">
              <a:latin typeface="Times New Roman"/>
              <a:ea typeface="標楷體"/>
              <a:cs typeface="Times New Roman"/>
            </a:endParaRPr>
          </a:p>
          <a:p>
            <a:pPr lvl="1" indent="179705"/>
            <a:r>
              <a:rPr lang="en-US" altLang="zh-TW" sz="3200" kern="100" dirty="0" smtClean="0">
                <a:latin typeface="Times New Roman"/>
                <a:ea typeface="標楷體"/>
                <a:cs typeface="Times New Roman"/>
              </a:rPr>
              <a:t> </a:t>
            </a:r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動作</a:t>
            </a:r>
            <a:r>
              <a:rPr lang="zh-TW" altLang="zh-TW" sz="3200" kern="100" dirty="0">
                <a:latin typeface="Times New Roman"/>
                <a:ea typeface="標楷體"/>
                <a:cs typeface="Times New Roman"/>
              </a:rPr>
              <a:t>的發動</a:t>
            </a:r>
            <a:r>
              <a:rPr lang="zh-TW" altLang="zh-TW" sz="3200" kern="100" dirty="0" smtClean="0">
                <a:latin typeface="Times New Roman"/>
                <a:ea typeface="標楷體"/>
                <a:cs typeface="Times New Roman"/>
              </a:rPr>
              <a:t>者</a:t>
            </a:r>
            <a:endParaRPr lang="en-US" altLang="zh-TW" sz="3200" kern="100" dirty="0" smtClean="0">
              <a:latin typeface="Times New Roman"/>
              <a:ea typeface="標楷體"/>
              <a:cs typeface="Times New Roman"/>
            </a:endParaRPr>
          </a:p>
          <a:p>
            <a:pPr lvl="1" indent="179705"/>
            <a:r>
              <a:rPr lang="en-US" altLang="zh-TW" sz="3200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sz="3200" dirty="0">
                <a:latin typeface="Bwgrkl"/>
                <a:cs typeface="Arial"/>
              </a:rPr>
              <a:t>o` </a:t>
            </a:r>
            <a:r>
              <a:rPr lang="en-US" altLang="zh-TW" sz="3200" dirty="0" err="1">
                <a:latin typeface="Bwgrkl"/>
                <a:cs typeface="Arial"/>
              </a:rPr>
              <a:t>ku,rioj</a:t>
            </a:r>
            <a:r>
              <a:rPr lang="en-US" altLang="zh-TW" sz="3200" dirty="0">
                <a:latin typeface="Bwgrkl"/>
                <a:cs typeface="Arial"/>
              </a:rPr>
              <a:t> </a:t>
            </a:r>
            <a:r>
              <a:rPr lang="en-US" altLang="zh-TW" sz="3200" dirty="0" err="1">
                <a:latin typeface="Bwgrkl"/>
                <a:cs typeface="Arial"/>
              </a:rPr>
              <a:t>evstin</a:t>
            </a:r>
            <a:r>
              <a:rPr lang="zh-TW" altLang="zh-TW" sz="2800" dirty="0">
                <a:cs typeface="Arial"/>
              </a:rPr>
              <a:t>（約</a:t>
            </a:r>
            <a:r>
              <a:rPr lang="en-US" altLang="zh-TW" sz="2800" dirty="0">
                <a:cs typeface="Arial"/>
              </a:rPr>
              <a:t>21</a:t>
            </a:r>
            <a:r>
              <a:rPr lang="zh-TW" altLang="zh-TW" sz="2800" dirty="0">
                <a:cs typeface="Arial"/>
              </a:rPr>
              <a:t>：</a:t>
            </a:r>
            <a:r>
              <a:rPr lang="en-US" altLang="zh-TW" sz="2800" dirty="0">
                <a:cs typeface="Arial"/>
              </a:rPr>
              <a:t>7</a:t>
            </a:r>
            <a:r>
              <a:rPr lang="zh-TW" altLang="zh-TW" sz="2800" dirty="0" smtClean="0">
                <a:cs typeface="Arial"/>
              </a:rPr>
              <a:t>）</a:t>
            </a:r>
            <a:endParaRPr lang="zh-TW" altLang="zh-TW" sz="32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22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kern="100" dirty="0">
                <a:latin typeface="Times New Roman"/>
                <a:ea typeface="標楷體"/>
                <a:cs typeface="Times New Roman"/>
              </a:rPr>
              <a:t>名詞的</a:t>
            </a:r>
            <a:r>
              <a:rPr lang="zh-TW" altLang="zh-TW" sz="5400" kern="100" dirty="0">
                <a:latin typeface="Times New Roman"/>
                <a:ea typeface="標楷體"/>
                <a:cs typeface="Times New Roman"/>
              </a:rPr>
              <a:t>格</a:t>
            </a:r>
            <a:r>
              <a:rPr lang="en-US" altLang="zh-TW" sz="5400" kern="100" dirty="0" smtClean="0">
                <a:latin typeface="Times New Roman"/>
                <a:ea typeface="標楷體"/>
                <a:cs typeface="Times New Roman"/>
              </a:rPr>
              <a:t>Case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9705"/>
            <a:r>
              <a:rPr lang="zh-TW" altLang="zh-TW" sz="4400" kern="100" dirty="0" smtClean="0">
                <a:latin typeface="Times New Roman"/>
                <a:ea typeface="標楷體"/>
                <a:cs typeface="Times New Roman"/>
              </a:rPr>
              <a:t>呼格</a:t>
            </a:r>
            <a:endParaRPr lang="en-US" altLang="zh-TW" sz="4400" kern="100" dirty="0" smtClean="0">
              <a:latin typeface="Times New Roman"/>
              <a:ea typeface="標楷體"/>
              <a:cs typeface="Times New Roman"/>
            </a:endParaRPr>
          </a:p>
          <a:p>
            <a:pPr indent="179705"/>
            <a:r>
              <a:rPr lang="en-US" altLang="zh-TW" sz="2800" kern="100" dirty="0">
                <a:latin typeface="Times New Roman"/>
                <a:ea typeface="標楷體"/>
                <a:cs typeface="Times New Roman"/>
              </a:rPr>
              <a:t> </a:t>
            </a:r>
            <a:r>
              <a:rPr lang="en-US" altLang="zh-TW" sz="3600" kern="100" dirty="0" smtClean="0">
                <a:latin typeface="Times New Roman"/>
                <a:ea typeface="標楷體"/>
                <a:cs typeface="Times New Roman"/>
              </a:rPr>
              <a:t>XX</a:t>
            </a:r>
            <a:r>
              <a:rPr lang="zh-TW" altLang="zh-TW" sz="3600" kern="100" dirty="0">
                <a:latin typeface="Times New Roman"/>
                <a:ea typeface="標楷體"/>
                <a:cs typeface="Times New Roman"/>
              </a:rPr>
              <a:t>啊（呀）</a:t>
            </a:r>
            <a:r>
              <a:rPr lang="zh-TW" altLang="zh-TW" sz="3600" kern="100" dirty="0" smtClean="0">
                <a:latin typeface="Times New Roman"/>
                <a:ea typeface="標楷體"/>
                <a:cs typeface="Times New Roman"/>
              </a:rPr>
              <a:t>！</a:t>
            </a:r>
            <a:endParaRPr lang="en-US" altLang="zh-TW" sz="3600" kern="100" dirty="0" smtClean="0">
              <a:latin typeface="Times New Roman"/>
              <a:ea typeface="標楷體"/>
              <a:cs typeface="Times New Roman"/>
            </a:endParaRPr>
          </a:p>
          <a:p>
            <a:pPr indent="179705"/>
            <a:r>
              <a:rPr lang="en-US" altLang="zh-TW" sz="3600" dirty="0" smtClean="0">
                <a:latin typeface="Bwgrkl"/>
                <a:cs typeface="Arial"/>
              </a:rPr>
              <a:t> </a:t>
            </a:r>
            <a:r>
              <a:rPr lang="en-US" altLang="zh-TW" sz="3600" dirty="0" err="1" smtClean="0">
                <a:latin typeface="Bwgrkl"/>
                <a:cs typeface="Arial"/>
              </a:rPr>
              <a:t>ku,rie</a:t>
            </a:r>
            <a:r>
              <a:rPr lang="en-US" altLang="zh-TW" sz="3600" dirty="0" smtClean="0">
                <a:latin typeface="Bwgrkl"/>
                <a:cs typeface="Arial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主啊！</a:t>
            </a:r>
            <a:r>
              <a:rPr lang="zh-TW" altLang="zh-TW" sz="3600" dirty="0" smtClean="0">
                <a:latin typeface="Bwgrkl"/>
                <a:cs typeface="Arial"/>
              </a:rPr>
              <a:t>（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約</a:t>
            </a:r>
            <a:r>
              <a:rPr lang="en-US" altLang="zh-TW" sz="3600" dirty="0">
                <a:latin typeface="Bwgrkl"/>
                <a:cs typeface="Arial"/>
              </a:rPr>
              <a:t>4</a:t>
            </a:r>
            <a:r>
              <a:rPr lang="zh-TW" altLang="zh-TW" sz="3600" dirty="0">
                <a:latin typeface="Bwgrkl"/>
                <a:cs typeface="Arial"/>
              </a:rPr>
              <a:t>：</a:t>
            </a:r>
            <a:r>
              <a:rPr lang="en-US" altLang="zh-TW" sz="3600" dirty="0">
                <a:latin typeface="Bwgrkl"/>
                <a:cs typeface="Arial"/>
              </a:rPr>
              <a:t>11</a:t>
            </a:r>
            <a:r>
              <a:rPr lang="zh-TW" altLang="zh-TW" sz="3600" dirty="0">
                <a:latin typeface="Bwgrkl"/>
                <a:cs typeface="Arial"/>
              </a:rPr>
              <a:t>）</a:t>
            </a:r>
            <a:endParaRPr lang="en-US" altLang="zh-TW" sz="3600" kern="100" dirty="0">
              <a:latin typeface="Times New Roman"/>
              <a:ea typeface="標楷體"/>
              <a:cs typeface="Times New Roman"/>
            </a:endParaRPr>
          </a:p>
          <a:p>
            <a:pPr indent="179705"/>
            <a:r>
              <a:rPr lang="en-US" altLang="zh-TW" sz="3600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sz="3600" kern="100" dirty="0" err="1" smtClean="0">
                <a:latin typeface="Bwgrkl" pitchFamily="2" charset="0"/>
                <a:ea typeface="標楷體"/>
                <a:cs typeface="Times New Roman"/>
              </a:rPr>
              <a:t>Pa,ter</a:t>
            </a:r>
            <a:r>
              <a:rPr lang="en-US" altLang="zh-TW" sz="3600" kern="100" dirty="0" smtClean="0">
                <a:latin typeface="Bwgrkl" pitchFamily="2" charset="0"/>
                <a:ea typeface="標楷體"/>
                <a:cs typeface="Times New Roman"/>
              </a:rPr>
              <a:t> </a:t>
            </a:r>
            <a:r>
              <a:rPr lang="en-US" altLang="zh-TW" sz="3600" kern="100" dirty="0" err="1" smtClean="0">
                <a:latin typeface="Bwgrkl" pitchFamily="2" charset="0"/>
                <a:ea typeface="標楷體"/>
                <a:cs typeface="Times New Roman"/>
              </a:rPr>
              <a:t>h`mw</a:t>
            </a:r>
            <a:r>
              <a:rPr lang="en-US" altLang="zh-TW" sz="3600" kern="100" dirty="0" smtClean="0">
                <a:latin typeface="Bwgrkl" pitchFamily="2" charset="0"/>
                <a:ea typeface="標楷體"/>
                <a:cs typeface="Times New Roman"/>
              </a:rPr>
              <a:t>/n </a:t>
            </a:r>
            <a:r>
              <a:rPr lang="zh-TW" altLang="en-US" sz="3600" kern="100" dirty="0" smtClean="0">
                <a:latin typeface="Bwgrkl" pitchFamily="2" charset="0"/>
                <a:ea typeface="標楷體"/>
                <a:cs typeface="Times New Roman"/>
              </a:rPr>
              <a:t>（太</a:t>
            </a:r>
            <a:r>
              <a:rPr lang="en-US" altLang="zh-TW" sz="3600" kern="100" dirty="0" smtClean="0">
                <a:latin typeface="Bwgrkl" pitchFamily="2" charset="0"/>
                <a:ea typeface="標楷體"/>
                <a:cs typeface="Times New Roman"/>
              </a:rPr>
              <a:t>6</a:t>
            </a:r>
            <a:r>
              <a:rPr lang="zh-TW" altLang="en-US" sz="3600" kern="100" dirty="0" smtClean="0">
                <a:latin typeface="Bwgrkl" pitchFamily="2" charset="0"/>
                <a:ea typeface="標楷體"/>
                <a:cs typeface="Times New Roman"/>
              </a:rPr>
              <a:t>：</a:t>
            </a:r>
            <a:r>
              <a:rPr lang="en-US" altLang="zh-TW" sz="3600" kern="100" dirty="0" smtClean="0">
                <a:latin typeface="Bwgrkl" pitchFamily="2" charset="0"/>
                <a:ea typeface="標楷體"/>
                <a:cs typeface="Times New Roman"/>
              </a:rPr>
              <a:t>9</a:t>
            </a:r>
            <a:r>
              <a:rPr lang="zh-TW" altLang="en-US" sz="3600" kern="100" dirty="0" smtClean="0">
                <a:latin typeface="Bwgrkl" pitchFamily="2" charset="0"/>
                <a:ea typeface="標楷體"/>
                <a:cs typeface="Times New Roman"/>
              </a:rPr>
              <a:t>）</a:t>
            </a:r>
            <a:endParaRPr lang="zh-TW" altLang="zh-TW" sz="36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16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1208</Words>
  <Application>Microsoft Office PowerPoint</Application>
  <PresentationFormat>如螢幕大小 (4:3)</PresentationFormat>
  <Paragraphs>191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17" baseType="lpstr">
      <vt:lpstr>流線</vt:lpstr>
      <vt:lpstr>1_流線</vt:lpstr>
      <vt:lpstr>03名詞與冠詞</vt:lpstr>
      <vt:lpstr>主禱文朗讀（太6：9-13; 1/4）</vt:lpstr>
      <vt:lpstr>主禱文朗讀（2/4）</vt:lpstr>
      <vt:lpstr>冠詞與名詞的詞性相同</vt:lpstr>
      <vt:lpstr>名詞的數與性</vt:lpstr>
      <vt:lpstr>名詞的拼字法</vt:lpstr>
      <vt:lpstr>名詞的格Case</vt:lpstr>
      <vt:lpstr>名詞的格Case</vt:lpstr>
      <vt:lpstr>名詞的格Case</vt:lpstr>
      <vt:lpstr>名詞的格Case</vt:lpstr>
      <vt:lpstr>名詞的格Case</vt:lpstr>
      <vt:lpstr>名詞的格Case</vt:lpstr>
      <vt:lpstr>冠詞</vt:lpstr>
      <vt:lpstr>我、你、他、她、它的代名詞變化</vt:lpstr>
      <vt:lpstr>認識一些生字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03名詞與冠詞</dc:title>
  <dc:creator>user</dc:creator>
  <cp:lastModifiedBy>user</cp:lastModifiedBy>
  <cp:revision>18</cp:revision>
  <dcterms:created xsi:type="dcterms:W3CDTF">2014-09-25T07:32:16Z</dcterms:created>
  <dcterms:modified xsi:type="dcterms:W3CDTF">2014-11-04T02:31:12Z</dcterms:modified>
</cp:coreProperties>
</file>