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2" r:id="rId2"/>
  </p:sldMasterIdLst>
  <p:handoutMasterIdLst>
    <p:handoutMasterId r:id="rId18"/>
  </p:handoutMasterIdLst>
  <p:sldIdLst>
    <p:sldId id="256" r:id="rId3"/>
    <p:sldId id="257" r:id="rId4"/>
    <p:sldId id="264" r:id="rId5"/>
    <p:sldId id="265" r:id="rId6"/>
    <p:sldId id="258" r:id="rId7"/>
    <p:sldId id="259" r:id="rId8"/>
    <p:sldId id="260" r:id="rId9"/>
    <p:sldId id="261" r:id="rId10"/>
    <p:sldId id="266" r:id="rId11"/>
    <p:sldId id="262" r:id="rId12"/>
    <p:sldId id="269" r:id="rId13"/>
    <p:sldId id="267" r:id="rId14"/>
    <p:sldId id="268" r:id="rId15"/>
    <p:sldId id="271" r:id="rId16"/>
    <p:sldId id="270" r:id="rId17"/>
  </p:sldIdLst>
  <p:sldSz cx="9144000" cy="6858000" type="screen4x3"/>
  <p:notesSz cx="9945688" cy="68119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7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1904B-2B1F-4248-B2BE-0B7CE1A1881B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3588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64E96-11C0-4643-8096-B50504BB9E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1164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93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7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79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7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28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5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5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8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9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2014/11/4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422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36C44-3E4A-4C4D-8229-1993FA2EDA61}" type="datetimeFigureOut">
              <a:rPr lang="zh-TW" altLang="en-US" smtClean="0"/>
              <a:t>2014/11/4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71F36-D4D3-41A8-B9EB-1E8BE284EF2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02</a:t>
            </a:r>
            <a:r>
              <a:rPr lang="zh-TW" altLang="en-US" dirty="0" smtClean="0"/>
              <a:t>字母發音標點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490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prstClr val="black"/>
                </a:solidFill>
              </a:rPr>
              <a:t>字母、發音與</a:t>
            </a:r>
            <a:r>
              <a:rPr lang="zh-TW" altLang="en-US" dirty="0" smtClean="0">
                <a:solidFill>
                  <a:prstClr val="black"/>
                </a:solidFill>
              </a:rPr>
              <a:t>冠詞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5887"/>
              </p:ext>
            </p:extLst>
          </p:nvPr>
        </p:nvGraphicFramePr>
        <p:xfrm>
          <a:off x="611562" y="1556790"/>
          <a:ext cx="8136901" cy="4896547"/>
        </p:xfrm>
        <a:graphic>
          <a:graphicData uri="http://schemas.openxmlformats.org/drawingml/2006/table">
            <a:tbl>
              <a:tblPr firstRow="1" firstCol="1" bandRow="1"/>
              <a:tblGrid>
                <a:gridCol w="1587341"/>
                <a:gridCol w="1636679"/>
                <a:gridCol w="1637627"/>
                <a:gridCol w="1637627"/>
                <a:gridCol w="1637627"/>
              </a:tblGrid>
              <a:tr h="473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陽性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陰性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中性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單數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主格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o`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h`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所有格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th/j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tou/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間接受格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|/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/|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tw|/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直接受格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th,n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複數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主格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oi`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ai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`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所有格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tw/n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tw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/n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間接受格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toi/j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tai/j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toi</a:t>
                      </a: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/j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直接受格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tou,j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ta,j</a:t>
                      </a:r>
                      <a:endParaRPr lang="zh-TW" sz="3600" b="1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ta,</a:t>
                      </a:r>
                      <a:endParaRPr lang="zh-TW" sz="3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9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19100" y="332656"/>
            <a:ext cx="8305800" cy="1143000"/>
          </a:xfrm>
        </p:spPr>
        <p:txBody>
          <a:bodyPr/>
          <a:lstStyle/>
          <a:p>
            <a:r>
              <a:rPr lang="zh-TW" altLang="zh-TW" sz="5400" dirty="0">
                <a:solidFill>
                  <a:srgbClr val="04617B"/>
                </a:solidFill>
                <a:ea typeface="新細明體"/>
                <a:cs typeface="Times New Roman"/>
              </a:rPr>
              <a:t>常用或重要的生字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00165"/>
              </p:ext>
            </p:extLst>
          </p:nvPr>
        </p:nvGraphicFramePr>
        <p:xfrm>
          <a:off x="107504" y="1628800"/>
          <a:ext cx="9144001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3047636"/>
                <a:gridCol w="3047636"/>
                <a:gridCol w="3048729"/>
              </a:tblGrid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a;ggeloj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12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29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)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evgw,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ko,smoj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avmhn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e;scatoj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6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39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lo,goj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a;nqrwpoj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6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zwh,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pneu/ma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avpo,stoloj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13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4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16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)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qeo,j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profh,thj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Galilai,a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vIhsou/j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38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sa,bbaton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9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grafh,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kai, 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fwnh, 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23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do,xa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54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kardi,a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40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Cristo,j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20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7700" y="3382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>
                <a:solidFill>
                  <a:prstClr val="black"/>
                </a:solidFill>
                <a:latin typeface="Arial" pitchFamily="34" charset="0"/>
                <a:cs typeface="新細明體" pitchFamily="18" charset="-120"/>
              </a:rPr>
              <a:t/>
            </a:r>
            <a:br>
              <a:rPr kumimoji="1" lang="zh-TW" altLang="zh-TW">
                <a:solidFill>
                  <a:prstClr val="black"/>
                </a:solidFill>
                <a:latin typeface="Arial" pitchFamily="34" charset="0"/>
                <a:cs typeface="新細明體" pitchFamily="18" charset="-120"/>
              </a:rPr>
            </a:br>
            <a:endParaRPr kumimoji="1" lang="zh-TW" altLang="zh-TW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6220099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兩個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在一起時發音時，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會打架。為了和平相處，前一個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唸成</a:t>
            </a:r>
            <a:r>
              <a:rPr lang="en-US" altLang="zh-TW" dirty="0">
                <a:solidFill>
                  <a:prstClr val="black"/>
                </a:solidFill>
                <a:latin typeface="Times New Roman"/>
              </a:rPr>
              <a:t>n</a:t>
            </a:r>
            <a:r>
              <a:rPr lang="zh-TW" altLang="zh-TW" dirty="0">
                <a:solidFill>
                  <a:prstClr val="black"/>
                </a:solidFill>
                <a:latin typeface="Times New Roman"/>
                <a:cs typeface="Times New Roman"/>
              </a:rPr>
              <a:t>，後一個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發音</a:t>
            </a:r>
            <a:r>
              <a:rPr lang="zh-TW" altLang="zh-TW" dirty="0">
                <a:solidFill>
                  <a:prstClr val="black"/>
                </a:solidFill>
                <a:latin typeface="Times New Roman"/>
                <a:cs typeface="Times New Roman"/>
              </a:rPr>
              <a:t>維持不變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。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gk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gc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gx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亦同。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常用或重要的生字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sz="2800" kern="100" dirty="0">
                <a:latin typeface="Calibri"/>
                <a:cs typeface="Times New Roman"/>
              </a:rPr>
              <a:t>老師帶著學生朗讀這些生字，習慣希臘文字母的長相與發音。</a:t>
            </a:r>
          </a:p>
          <a:p>
            <a:r>
              <a:rPr lang="zh-TW" altLang="zh-TW" sz="2800" kern="100" dirty="0">
                <a:latin typeface="Calibri"/>
                <a:cs typeface="Times New Roman"/>
              </a:rPr>
              <a:t>學生可以自行使用電子聖經工具，查出這些生字的中文意思和相關經文。老師可以在課堂講解這些生字的中文翻譯和相關經文。</a:t>
            </a:r>
          </a:p>
          <a:p>
            <a:r>
              <a:rPr lang="zh-TW" altLang="zh-TW" sz="2800" kern="100" dirty="0">
                <a:latin typeface="Calibri"/>
                <a:cs typeface="Times New Roman"/>
              </a:rPr>
              <a:t>不用死背，更不要背聲調符號。這些是「字典形」，查字典用的。配合文法的變化，這些字典形有太多的親戚和聲調符號，蒙主恩召之前是背不完的。熟悉了字典形，他的公婆叔姪妻舅姑嬸出現時就容易猜出來，可以加快閱讀的速度。</a:t>
            </a:r>
          </a:p>
          <a:p>
            <a:r>
              <a:rPr lang="zh-TW" altLang="zh-TW" sz="2800" kern="100" dirty="0">
                <a:latin typeface="Calibri"/>
                <a:cs typeface="Times New Roman"/>
              </a:rPr>
              <a:t>每個字（不含聲調符號）至少寫或打字五遍，一邊寫一邊唸（參考聲調符號）。一回生，二回熟，熟了就好說話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zh-TW" altLang="zh-TW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5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solidFill>
                  <a:srgbClr val="04617B"/>
                </a:solidFill>
                <a:ea typeface="新細明體"/>
                <a:cs typeface="Times New Roman"/>
              </a:rPr>
              <a:t>常用或重要的生字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zh-TW" altLang="zh-TW" sz="2800" kern="100" dirty="0">
                <a:solidFill>
                  <a:prstClr val="black"/>
                </a:solidFill>
                <a:latin typeface="Bwgrkl"/>
                <a:cs typeface="Times New Roman"/>
              </a:rPr>
              <a:t>還有空的話，可以參照「希臘文鍵盤」練習打字。大部分的希臘文字母位置與英文鍵盤位置相同，比較麻煩的是聲調符號。不過，練習七天以後，就會很快上手。</a:t>
            </a:r>
            <a:endParaRPr lang="zh-TW" altLang="zh-TW" sz="28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>
              <a:buClr>
                <a:srgbClr val="0BD0D9"/>
              </a:buClr>
            </a:pPr>
            <a:r>
              <a:rPr lang="zh-TW" altLang="zh-TW" sz="2800" kern="100" dirty="0">
                <a:solidFill>
                  <a:prstClr val="black"/>
                </a:solidFill>
                <a:latin typeface="Bwgrkl"/>
                <a:cs typeface="Times New Roman"/>
              </a:rPr>
              <a:t>跟著教師或錄音帶慢讀</a:t>
            </a:r>
            <a:r>
              <a:rPr lang="zh-TW" altLang="zh-TW" sz="2800" kern="100" dirty="0">
                <a:solidFill>
                  <a:prstClr val="black"/>
                </a:solidFill>
                <a:latin typeface="Calibri"/>
                <a:cs typeface="Times New Roman"/>
              </a:rPr>
              <a:t>「主禱文」。</a:t>
            </a:r>
          </a:p>
          <a:p>
            <a:pPr lvl="0">
              <a:buClr>
                <a:srgbClr val="0BD0D9"/>
              </a:buClr>
            </a:pPr>
            <a:r>
              <a:rPr lang="zh-TW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著名聖經人物與地名的專有名詞，隨意看看就好，不用死背。很驚訝吧？這些專有名詞的中文發音，比起英文還要更精確的反應希臘文原文的發音？例如：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vIwa,nnhj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vIhsou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/j 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Cristo,j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7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19100" y="332656"/>
            <a:ext cx="8305800" cy="1143000"/>
          </a:xfrm>
        </p:spPr>
        <p:txBody>
          <a:bodyPr/>
          <a:lstStyle/>
          <a:p>
            <a:r>
              <a:rPr lang="zh-TW" altLang="zh-TW" sz="5400" dirty="0">
                <a:solidFill>
                  <a:srgbClr val="04617B"/>
                </a:solidFill>
                <a:ea typeface="新細明體"/>
                <a:cs typeface="Times New Roman"/>
              </a:rPr>
              <a:t>常用或重要的生字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02652"/>
              </p:ext>
            </p:extLst>
          </p:nvPr>
        </p:nvGraphicFramePr>
        <p:xfrm>
          <a:off x="107504" y="1628800"/>
          <a:ext cx="9144001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3047636"/>
                <a:gridCol w="3047636"/>
                <a:gridCol w="3048729"/>
              </a:tblGrid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a;ggeloj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8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12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29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)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evgw,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ko,smoj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avmhn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e;scatoj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6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39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lo,goj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a;nqrwpoj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6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zwh,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4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pneu/ma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avpo,stoloj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4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13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400" kern="100" dirty="0" smtClean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16</a:t>
                      </a:r>
                      <a:r>
                        <a:rPr lang="en-US" sz="2800" kern="100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)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qeo,j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profh,thj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Galilai,a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vIhsou/j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38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sa,bbaton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9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grafh,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kai, 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fwnh, 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23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do,xa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54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kardi,a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12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40</a:t>
                      </a:r>
                      <a:r>
                        <a:rPr lang="zh-TW" sz="2800" kern="10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Cristo,j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（約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1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：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20</a:t>
                      </a:r>
                      <a:r>
                        <a:rPr lang="zh-TW" sz="2800" kern="100" dirty="0">
                          <a:effectLst/>
                          <a:latin typeface="Bwgrkl"/>
                          <a:ea typeface="新細明體"/>
                          <a:cs typeface="Times New Roman"/>
                        </a:rPr>
                        <a:t>）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17700" y="3382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>
                <a:solidFill>
                  <a:prstClr val="black"/>
                </a:solidFill>
                <a:latin typeface="Arial" pitchFamily="34" charset="0"/>
                <a:cs typeface="新細明體" pitchFamily="18" charset="-120"/>
              </a:rPr>
              <a:t/>
            </a:r>
            <a:br>
              <a:rPr kumimoji="1" lang="zh-TW" altLang="zh-TW">
                <a:solidFill>
                  <a:prstClr val="black"/>
                </a:solidFill>
                <a:latin typeface="Arial" pitchFamily="34" charset="0"/>
                <a:cs typeface="新細明體" pitchFamily="18" charset="-120"/>
              </a:rPr>
            </a:br>
            <a:endParaRPr kumimoji="1" lang="zh-TW" altLang="zh-TW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6220099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兩個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在一起時發音時，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會打架。為了和平相處，前一個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唸成</a:t>
            </a:r>
            <a:r>
              <a:rPr lang="en-US" altLang="zh-TW" dirty="0">
                <a:solidFill>
                  <a:prstClr val="black"/>
                </a:solidFill>
                <a:latin typeface="Times New Roman"/>
              </a:rPr>
              <a:t>n</a:t>
            </a:r>
            <a:r>
              <a:rPr lang="zh-TW" altLang="zh-TW" dirty="0">
                <a:solidFill>
                  <a:prstClr val="black"/>
                </a:solidFill>
                <a:latin typeface="Times New Roman"/>
                <a:cs typeface="Times New Roman"/>
              </a:rPr>
              <a:t>，後一個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g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發音</a:t>
            </a:r>
            <a:r>
              <a:rPr lang="zh-TW" altLang="zh-TW" dirty="0">
                <a:solidFill>
                  <a:prstClr val="black"/>
                </a:solidFill>
                <a:latin typeface="Times New Roman"/>
                <a:cs typeface="Times New Roman"/>
              </a:rPr>
              <a:t>維持不變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。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gk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gc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1600" dirty="0" err="1">
                <a:solidFill>
                  <a:prstClr val="black"/>
                </a:solidFill>
                <a:latin typeface="Bwgrkl"/>
                <a:cs typeface="Times New Roman"/>
              </a:rPr>
              <a:t>gx</a:t>
            </a:r>
            <a:r>
              <a:rPr lang="en-US" altLang="zh-TW" sz="16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zh-TW" altLang="zh-TW" dirty="0">
                <a:solidFill>
                  <a:prstClr val="black"/>
                </a:solidFill>
                <a:latin typeface="Bwgrkl"/>
                <a:cs typeface="Times New Roman"/>
              </a:rPr>
              <a:t>亦同。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主禱文朗讀比賽</a:t>
            </a:r>
            <a:r>
              <a:rPr lang="zh-TW" altLang="zh-TW" sz="3200" dirty="0" smtClean="0">
                <a:ea typeface="標楷體"/>
                <a:cs typeface="Times New Roman"/>
              </a:rPr>
              <a:t>（</a:t>
            </a:r>
            <a:r>
              <a:rPr lang="zh-TW" altLang="zh-TW" sz="3200" dirty="0">
                <a:ea typeface="標楷體"/>
                <a:cs typeface="Times New Roman"/>
              </a:rPr>
              <a:t>太</a:t>
            </a:r>
            <a:r>
              <a:rPr lang="en-US" altLang="zh-TW" sz="3200" dirty="0">
                <a:ea typeface="標楷體"/>
                <a:cs typeface="Times New Roman"/>
              </a:rPr>
              <a:t>6</a:t>
            </a:r>
            <a:r>
              <a:rPr lang="zh-TW" altLang="zh-TW" sz="3200" dirty="0">
                <a:ea typeface="標楷體"/>
                <a:cs typeface="Times New Roman"/>
              </a:rPr>
              <a:t>：</a:t>
            </a:r>
            <a:r>
              <a:rPr lang="en-US" altLang="zh-TW" sz="3200" dirty="0" smtClean="0">
                <a:ea typeface="標楷體"/>
                <a:cs typeface="Times New Roman"/>
              </a:rPr>
              <a:t>9-13</a:t>
            </a:r>
            <a:r>
              <a:rPr lang="zh-TW" altLang="en-US" sz="3200" dirty="0" smtClean="0">
                <a:ea typeface="標楷體"/>
                <a:cs typeface="Times New Roman"/>
              </a:rPr>
              <a:t>；</a:t>
            </a:r>
            <a:r>
              <a:rPr lang="en-US" altLang="zh-TW" sz="3200" dirty="0" smtClean="0">
                <a:ea typeface="標楷體"/>
                <a:cs typeface="Times New Roman"/>
              </a:rPr>
              <a:t>1/4</a:t>
            </a:r>
            <a:r>
              <a:rPr lang="zh-TW" altLang="zh-TW" sz="3200" dirty="0" smtClean="0">
                <a:ea typeface="標楷體"/>
                <a:cs typeface="Times New Roman"/>
              </a:rPr>
              <a:t>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ea typeface="標楷體"/>
                <a:cs typeface="Times New Roman"/>
              </a:rPr>
              <a:t>Pa,ter</a:t>
            </a:r>
            <a:r>
              <a:rPr lang="en-US" altLang="zh-TW" sz="3600" kern="100" dirty="0" smtClean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h`mw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/n o`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evn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toi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ouvranoi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/j) </a:t>
            </a:r>
            <a:endParaRPr lang="en-US" altLang="zh-TW" sz="3600" kern="100" dirty="0" smtClean="0">
              <a:latin typeface="Bwgrkl"/>
              <a:ea typeface="標楷體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我們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在諸天的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父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啊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！</a:t>
            </a:r>
            <a:endParaRPr lang="en-US" altLang="zh-TW" sz="3600" kern="100" dirty="0" smtClean="0">
              <a:latin typeface="Calibri"/>
              <a:ea typeface="標楷體"/>
              <a:cs typeface="Times New Roman"/>
            </a:endParaRPr>
          </a:p>
          <a:p>
            <a:pPr algn="ctr"/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a`giasqh,tw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 to.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o;noma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, </a:t>
            </a:r>
            <a:r>
              <a:rPr lang="en-US" altLang="zh-TW" sz="3600" kern="100" dirty="0" err="1">
                <a:latin typeface="Bwgrkl"/>
                <a:ea typeface="標楷體"/>
                <a:cs typeface="Times New Roman"/>
              </a:rPr>
              <a:t>sou</a:t>
            </a:r>
            <a:r>
              <a:rPr lang="en-US" altLang="zh-TW" sz="3600" kern="100" dirty="0">
                <a:latin typeface="Bwgrkl"/>
                <a:ea typeface="標楷體"/>
                <a:cs typeface="Times New Roman"/>
              </a:rPr>
              <a:t>)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的名必稱為聖；</a:t>
            </a:r>
            <a:endParaRPr lang="zh-TW" altLang="zh-TW" sz="3600" kern="100" dirty="0">
              <a:latin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l-GR" altLang="zh-TW" sz="3600" kern="0" dirty="0">
                <a:latin typeface="Bwgrkl"/>
                <a:cs typeface="Bwgrkl"/>
              </a:rPr>
              <a:t>evlqe,tw h` basilei,a sou) </a:t>
            </a:r>
            <a:endParaRPr lang="en-US" altLang="zh-TW" sz="3600" kern="0" dirty="0" smtClean="0">
              <a:latin typeface="Bwgrkl"/>
              <a:cs typeface="Bwgrkl"/>
            </a:endParaRPr>
          </a:p>
          <a:p>
            <a:pPr algn="ctr">
              <a:spcAft>
                <a:spcPts val="0"/>
              </a:spcAft>
            </a:pP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祢</a:t>
            </a:r>
            <a:r>
              <a:rPr lang="zh-TW" altLang="zh-TW" sz="3600" kern="100" dirty="0">
                <a:latin typeface="Calibri"/>
                <a:ea typeface="標楷體"/>
                <a:cs typeface="Times New Roman"/>
              </a:rPr>
              <a:t>的國必來到</a:t>
            </a:r>
            <a:r>
              <a:rPr lang="zh-TW" altLang="zh-TW" sz="3600" kern="100" dirty="0" smtClean="0">
                <a:latin typeface="Calibri"/>
                <a:ea typeface="標楷體"/>
                <a:cs typeface="Times New Roman"/>
              </a:rPr>
              <a:t>；</a:t>
            </a:r>
            <a:endParaRPr lang="zh-TW" altLang="zh-TW" sz="36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81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字母、</a:t>
            </a:r>
            <a:r>
              <a:rPr lang="zh-TW" altLang="en-US" dirty="0" smtClean="0">
                <a:solidFill>
                  <a:srgbClr val="04617B"/>
                </a:solidFill>
              </a:rPr>
              <a:t>發音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latin typeface="Bwgrkl"/>
                <a:cs typeface="Times New Roman"/>
              </a:rPr>
              <a:t> </a:t>
            </a:r>
            <a:r>
              <a:rPr lang="en-US" altLang="zh-TW" sz="4000" dirty="0">
                <a:latin typeface="Bwgrkl"/>
                <a:cs typeface="Times New Roman"/>
              </a:rPr>
              <a:t>a </a:t>
            </a:r>
            <a:r>
              <a:rPr lang="en-US" altLang="zh-TW" sz="4000" dirty="0" smtClean="0">
                <a:latin typeface="Bwgrkl"/>
                <a:cs typeface="Times New Roman"/>
              </a:rPr>
              <a:t> b   g    d   e    z  h    q  </a:t>
            </a:r>
            <a:r>
              <a:rPr lang="en-US" altLang="zh-TW" sz="4000" dirty="0" err="1" smtClean="0">
                <a:latin typeface="Bwgrkl"/>
                <a:cs typeface="Times New Roman"/>
              </a:rPr>
              <a:t>i</a:t>
            </a:r>
            <a:r>
              <a:rPr lang="en-US" altLang="zh-TW" sz="4000" dirty="0" smtClean="0">
                <a:latin typeface="Bwgrkl"/>
                <a:cs typeface="Times New Roman"/>
              </a:rPr>
              <a:t> </a:t>
            </a:r>
          </a:p>
          <a:p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lpha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elta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psilon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 </a:t>
            </a:r>
            <a:r>
              <a:rPr lang="en-US" altLang="zh-TW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</a:t>
            </a:r>
          </a:p>
          <a:p>
            <a:r>
              <a:rPr lang="en-US" altLang="zh-TW" sz="4000" dirty="0" smtClean="0">
                <a:latin typeface="Bwgrkl"/>
                <a:cs typeface="Times New Roman"/>
              </a:rPr>
              <a:t> </a:t>
            </a:r>
            <a:r>
              <a:rPr lang="en-US" altLang="zh-TW" sz="4000" dirty="0">
                <a:latin typeface="Bwgrkl"/>
                <a:cs typeface="Times New Roman"/>
              </a:rPr>
              <a:t>k </a:t>
            </a:r>
            <a:r>
              <a:rPr lang="en-US" altLang="zh-TW" sz="4000" dirty="0" smtClean="0">
                <a:latin typeface="Bwgrkl"/>
                <a:cs typeface="Times New Roman"/>
              </a:rPr>
              <a:t> l   m n x </a:t>
            </a:r>
            <a:r>
              <a:rPr lang="en-US" altLang="zh-TW" sz="4000" dirty="0">
                <a:latin typeface="Bwgrkl"/>
                <a:cs typeface="Times New Roman"/>
              </a:rPr>
              <a:t>o </a:t>
            </a:r>
            <a:r>
              <a:rPr lang="en-US" altLang="zh-TW" sz="4000" dirty="0" smtClean="0">
                <a:latin typeface="Bwgrkl"/>
                <a:cs typeface="Times New Roman"/>
              </a:rPr>
              <a:t>   p r s</a:t>
            </a:r>
            <a:r>
              <a:rPr lang="en-US" altLang="zh-TW" sz="4000" dirty="0" smtClean="0">
                <a:latin typeface="Times New Roman"/>
              </a:rPr>
              <a:t>/</a:t>
            </a:r>
            <a:r>
              <a:rPr lang="en-US" altLang="zh-TW" sz="4000" dirty="0" smtClean="0">
                <a:latin typeface="Bwgrkl"/>
                <a:cs typeface="Times New Roman"/>
              </a:rPr>
              <a:t>j t u</a:t>
            </a:r>
          </a:p>
          <a:p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ambda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micron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igma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psilon</a:t>
            </a:r>
          </a:p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 smtClean="0">
                <a:latin typeface="Bwgrkl"/>
                <a:cs typeface="Times New Roman"/>
              </a:rPr>
              <a:t>f c  y w</a:t>
            </a:r>
          </a:p>
          <a:p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 chi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588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發音技巧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400" dirty="0"/>
              <a:t>希臘文發音沒有「標準」的版本，而是有「不同標準」的版本。本書介紹歐美神學界最通用的版本，但也做了一點點的</a:t>
            </a:r>
            <a:r>
              <a:rPr lang="zh-TW" altLang="zh-TW" sz="2400" dirty="0" smtClean="0"/>
              <a:t>修改，</a:t>
            </a:r>
            <a:r>
              <a:rPr lang="zh-TW" altLang="zh-TW" sz="2400" dirty="0"/>
              <a:t>以符合華人學習的習慣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kern="100" dirty="0">
                <a:latin typeface="Calibri"/>
                <a:cs typeface="Times New Roman"/>
              </a:rPr>
              <a:t>24</a:t>
            </a:r>
            <a:r>
              <a:rPr lang="zh-TW" altLang="zh-TW" sz="2400" kern="100" dirty="0">
                <a:latin typeface="Calibri"/>
                <a:cs typeface="Times New Roman"/>
              </a:rPr>
              <a:t>個字母中，只有</a:t>
            </a:r>
            <a:r>
              <a:rPr lang="en-US" altLang="zh-TW" sz="2400" kern="100" dirty="0">
                <a:latin typeface="Calibri"/>
                <a:cs typeface="Times New Roman"/>
              </a:rPr>
              <a:t>7</a:t>
            </a:r>
            <a:r>
              <a:rPr lang="zh-TW" altLang="zh-TW" sz="2400" kern="100" dirty="0">
                <a:latin typeface="Calibri"/>
                <a:cs typeface="Times New Roman"/>
              </a:rPr>
              <a:t>個長相比較陌生的字母，可以把它們圈起來，並且在它們旁邊寫上英文或中文發音記號：  </a:t>
            </a:r>
            <a:r>
              <a:rPr lang="en-US" altLang="zh-TW" sz="2400" kern="100" dirty="0">
                <a:latin typeface="Bwgrkl"/>
                <a:cs typeface="Times New Roman"/>
              </a:rPr>
              <a:t>d </a:t>
            </a:r>
            <a:r>
              <a:rPr lang="en-US" altLang="zh-TW" sz="2400" kern="100" dirty="0">
                <a:latin typeface="Times New Roman"/>
                <a:cs typeface="Times New Roman"/>
              </a:rPr>
              <a:t>(d)</a:t>
            </a:r>
            <a:r>
              <a:rPr lang="en-US" altLang="zh-TW" sz="2400" kern="100" dirty="0">
                <a:latin typeface="Greek"/>
                <a:cs typeface="Times New Roman"/>
              </a:rPr>
              <a:t>  </a:t>
            </a:r>
            <a:r>
              <a:rPr lang="en-US" altLang="zh-TW" sz="2400" kern="100" dirty="0">
                <a:latin typeface="Bwgrkl"/>
                <a:cs typeface="Times New Roman"/>
              </a:rPr>
              <a:t>z</a:t>
            </a:r>
            <a:r>
              <a:rPr lang="en-US" altLang="zh-TW" sz="2400" kern="100" dirty="0">
                <a:latin typeface="Times New Roman"/>
                <a:cs typeface="Times New Roman"/>
              </a:rPr>
              <a:t> (z)</a:t>
            </a:r>
            <a:r>
              <a:rPr lang="en-US" altLang="zh-TW" sz="2400" kern="100" dirty="0">
                <a:latin typeface="Greek"/>
                <a:cs typeface="Times New Roman"/>
              </a:rPr>
              <a:t>  </a:t>
            </a:r>
            <a:r>
              <a:rPr lang="en-US" altLang="zh-TW" sz="2400" kern="100" dirty="0">
                <a:latin typeface="Bwgrkl"/>
                <a:cs typeface="Times New Roman"/>
              </a:rPr>
              <a:t>h</a:t>
            </a:r>
            <a:r>
              <a:rPr lang="en-US" altLang="zh-TW" sz="2400" kern="100" dirty="0">
                <a:latin typeface="新細明體"/>
                <a:cs typeface="Times New Roman"/>
              </a:rPr>
              <a:t> </a:t>
            </a:r>
            <a:r>
              <a:rPr lang="en-US" altLang="zh-TW" sz="2400" kern="100" dirty="0">
                <a:latin typeface="Times New Roman"/>
                <a:cs typeface="Times New Roman"/>
              </a:rPr>
              <a:t>(h)  </a:t>
            </a:r>
            <a:r>
              <a:rPr lang="en-US" altLang="zh-TW" sz="2400" kern="100" dirty="0">
                <a:latin typeface="Bwgrkl"/>
                <a:cs typeface="Times New Roman"/>
              </a:rPr>
              <a:t>n</a:t>
            </a:r>
            <a:r>
              <a:rPr lang="en-US" altLang="zh-TW" sz="2400" kern="100" dirty="0">
                <a:latin typeface="Times New Roman"/>
                <a:cs typeface="Times New Roman"/>
              </a:rPr>
              <a:t> (n) </a:t>
            </a:r>
            <a:r>
              <a:rPr lang="en-US" altLang="zh-TW" sz="2400" kern="100" dirty="0">
                <a:latin typeface="Greek"/>
                <a:cs typeface="Times New Roman"/>
              </a:rPr>
              <a:t> </a:t>
            </a:r>
            <a:r>
              <a:rPr lang="en-US" altLang="zh-TW" sz="2400" kern="100" dirty="0">
                <a:latin typeface="Bwgrkl"/>
                <a:cs typeface="Times New Roman"/>
              </a:rPr>
              <a:t>x</a:t>
            </a:r>
            <a:r>
              <a:rPr lang="en-US" altLang="zh-TW" sz="2400" kern="100" dirty="0">
                <a:latin typeface="Greek"/>
                <a:cs typeface="Times New Roman"/>
              </a:rPr>
              <a:t> </a:t>
            </a:r>
            <a:r>
              <a:rPr lang="en-US" altLang="zh-TW" sz="2400" kern="100" dirty="0">
                <a:latin typeface="Times New Roman"/>
                <a:cs typeface="Times New Roman"/>
              </a:rPr>
              <a:t>(</a:t>
            </a:r>
            <a:r>
              <a:rPr lang="en-US" altLang="zh-TW" sz="2400" kern="100" dirty="0" err="1">
                <a:latin typeface="Times New Roman"/>
                <a:cs typeface="Times New Roman"/>
              </a:rPr>
              <a:t>ks</a:t>
            </a:r>
            <a:r>
              <a:rPr lang="en-US" altLang="zh-TW" sz="2400" kern="100" dirty="0">
                <a:latin typeface="Times New Roman"/>
                <a:cs typeface="Times New Roman"/>
              </a:rPr>
              <a:t>)</a:t>
            </a:r>
            <a:r>
              <a:rPr lang="en-US" altLang="zh-TW" sz="2400" kern="100" dirty="0">
                <a:latin typeface="Greek"/>
                <a:cs typeface="Times New Roman"/>
              </a:rPr>
              <a:t>  </a:t>
            </a:r>
            <a:r>
              <a:rPr lang="en-US" altLang="zh-TW" sz="2400" kern="100" dirty="0">
                <a:latin typeface="Bwgrkl"/>
                <a:cs typeface="Times New Roman"/>
              </a:rPr>
              <a:t>r</a:t>
            </a:r>
            <a:r>
              <a:rPr lang="en-US" altLang="zh-TW" sz="2400" kern="100" dirty="0">
                <a:latin typeface="Times New Roman"/>
                <a:cs typeface="Times New Roman"/>
              </a:rPr>
              <a:t> (r)</a:t>
            </a:r>
            <a:r>
              <a:rPr lang="en-US" altLang="zh-TW" sz="2400" kern="100" dirty="0">
                <a:latin typeface="Greek"/>
                <a:cs typeface="Times New Roman"/>
              </a:rPr>
              <a:t>  </a:t>
            </a:r>
            <a:r>
              <a:rPr lang="en-US" altLang="zh-TW" sz="2400" kern="100" dirty="0">
                <a:latin typeface="Bwgrkl"/>
                <a:cs typeface="Times New Roman"/>
              </a:rPr>
              <a:t>y</a:t>
            </a:r>
            <a:r>
              <a:rPr lang="en-US" altLang="zh-TW" sz="2400" kern="100" dirty="0">
                <a:latin typeface="Times New Roman"/>
                <a:cs typeface="Times New Roman"/>
              </a:rPr>
              <a:t> (</a:t>
            </a:r>
            <a:r>
              <a:rPr lang="en-US" altLang="zh-TW" sz="2400" kern="100" dirty="0" err="1">
                <a:latin typeface="Times New Roman"/>
                <a:cs typeface="Times New Roman"/>
              </a:rPr>
              <a:t>ps</a:t>
            </a:r>
            <a:r>
              <a:rPr lang="en-US" altLang="zh-TW" sz="2400" kern="100" dirty="0">
                <a:latin typeface="Times New Roman"/>
                <a:cs typeface="Times New Roman"/>
              </a:rPr>
              <a:t>)</a:t>
            </a:r>
            <a:r>
              <a:rPr lang="zh-TW" altLang="zh-TW" sz="2400" kern="100" dirty="0">
                <a:latin typeface="Times New Roman"/>
                <a:cs typeface="Times New Roman"/>
              </a:rPr>
              <a:t>。注意</a:t>
            </a:r>
            <a:r>
              <a:rPr lang="zh-TW" altLang="zh-TW" sz="2400" kern="1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altLang="zh-TW" sz="2400" kern="100" dirty="0">
                <a:latin typeface="Bwgrkl"/>
                <a:cs typeface="Times New Roman"/>
              </a:rPr>
              <a:t>z</a:t>
            </a:r>
            <a:r>
              <a:rPr lang="en-US" altLang="zh-TW" sz="2400" kern="100" dirty="0">
                <a:latin typeface="Greek"/>
                <a:cs typeface="Times New Roman"/>
              </a:rPr>
              <a:t> </a:t>
            </a:r>
            <a:r>
              <a:rPr lang="zh-TW" altLang="zh-TW" sz="2400" kern="100" dirty="0">
                <a:latin typeface="Times New Roman"/>
                <a:cs typeface="Times New Roman"/>
              </a:rPr>
              <a:t>和</a:t>
            </a:r>
            <a:r>
              <a:rPr lang="zh-TW" altLang="zh-TW" sz="2400" kern="1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altLang="zh-TW" sz="2400" kern="100" dirty="0">
                <a:latin typeface="Bwgrkl"/>
                <a:cs typeface="Times New Roman"/>
              </a:rPr>
              <a:t>x </a:t>
            </a:r>
            <a:r>
              <a:rPr lang="zh-TW" altLang="zh-TW" sz="2400" kern="100" dirty="0">
                <a:latin typeface="Times New Roman"/>
                <a:cs typeface="Times New Roman"/>
              </a:rPr>
              <a:t>的差別，以及</a:t>
            </a:r>
            <a:r>
              <a:rPr lang="zh-TW" altLang="zh-TW" sz="2400" kern="1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altLang="zh-TW" sz="2400" kern="100" dirty="0">
                <a:latin typeface="Bwgrkl"/>
                <a:cs typeface="Times New Roman"/>
              </a:rPr>
              <a:t>n</a:t>
            </a:r>
            <a:r>
              <a:rPr lang="en-US" altLang="zh-TW" sz="2400" kern="100" dirty="0">
                <a:latin typeface="Greek"/>
                <a:cs typeface="Times New Roman"/>
              </a:rPr>
              <a:t> (</a:t>
            </a:r>
            <a:r>
              <a:rPr lang="en-US" altLang="zh-TW" sz="2400" kern="100" dirty="0">
                <a:latin typeface="Times New Roman"/>
                <a:cs typeface="Times New Roman"/>
              </a:rPr>
              <a:t>n) </a:t>
            </a:r>
            <a:r>
              <a:rPr lang="zh-TW" altLang="zh-TW" sz="2400" kern="100" dirty="0">
                <a:latin typeface="Times New Roman"/>
                <a:cs typeface="Times New Roman"/>
              </a:rPr>
              <a:t>和</a:t>
            </a:r>
            <a:r>
              <a:rPr lang="zh-TW" altLang="zh-TW" sz="2400" kern="100" dirty="0">
                <a:latin typeface="Calibri"/>
                <a:ea typeface="Times New Roman"/>
                <a:cs typeface="Times New Roman"/>
              </a:rPr>
              <a:t> </a:t>
            </a:r>
            <a:r>
              <a:rPr lang="en-US" altLang="zh-TW" sz="2400" kern="100" dirty="0">
                <a:latin typeface="Bwgrkl"/>
                <a:cs typeface="Times New Roman"/>
              </a:rPr>
              <a:t>u</a:t>
            </a:r>
            <a:r>
              <a:rPr lang="en-US" altLang="zh-TW" sz="2400" kern="100" dirty="0">
                <a:latin typeface="Greek"/>
                <a:cs typeface="Times New Roman"/>
              </a:rPr>
              <a:t> </a:t>
            </a:r>
            <a:r>
              <a:rPr lang="zh-TW" altLang="zh-TW" sz="2400" kern="100" dirty="0">
                <a:latin typeface="Greek"/>
                <a:cs typeface="Times New Roman"/>
              </a:rPr>
              <a:t>（唸成短音的「物」）</a:t>
            </a:r>
            <a:r>
              <a:rPr lang="zh-TW" altLang="zh-TW" sz="2400" kern="100" dirty="0">
                <a:latin typeface="Times New Roman"/>
                <a:cs typeface="Times New Roman"/>
              </a:rPr>
              <a:t>的差別。</a:t>
            </a:r>
            <a:endParaRPr lang="zh-TW" altLang="zh-TW" sz="2400" kern="100" dirty="0">
              <a:latin typeface="Calibri"/>
              <a:cs typeface="Times New Roman"/>
            </a:endParaRPr>
          </a:p>
          <a:p>
            <a:r>
              <a:rPr lang="zh-TW" altLang="zh-TW" sz="2400" kern="100" dirty="0">
                <a:latin typeface="Times New Roman"/>
                <a:cs typeface="Times New Roman"/>
              </a:rPr>
              <a:t>字母</a:t>
            </a:r>
            <a:r>
              <a:rPr lang="en-US" altLang="zh-TW" sz="2400" kern="100" dirty="0">
                <a:latin typeface="Bwgrkl"/>
                <a:cs typeface="Times New Roman"/>
              </a:rPr>
              <a:t>c</a:t>
            </a:r>
            <a:r>
              <a:rPr lang="zh-TW" altLang="zh-TW" sz="2400" kern="100" dirty="0">
                <a:latin typeface="Times New Roman"/>
                <a:cs typeface="Times New Roman"/>
              </a:rPr>
              <a:t>可以用喉音發出類似「咳」的濁音，</a:t>
            </a:r>
            <a:r>
              <a:rPr lang="en-US" altLang="zh-TW" sz="2400" kern="100" dirty="0">
                <a:latin typeface="Times New Roman"/>
                <a:cs typeface="Times New Roman"/>
              </a:rPr>
              <a:t> </a:t>
            </a:r>
            <a:r>
              <a:rPr lang="zh-TW" altLang="zh-TW" sz="2400" kern="100" dirty="0">
                <a:latin typeface="Times New Roman"/>
                <a:cs typeface="Times New Roman"/>
              </a:rPr>
              <a:t>像是要吐痰一樣，一方面可以區別</a:t>
            </a:r>
            <a:r>
              <a:rPr lang="en-US" altLang="zh-TW" sz="2400" kern="100" dirty="0">
                <a:latin typeface="Bwgrkl"/>
                <a:cs typeface="Times New Roman"/>
              </a:rPr>
              <a:t>k</a:t>
            </a:r>
            <a:r>
              <a:rPr lang="zh-TW" altLang="zh-TW" sz="2400" kern="100" dirty="0">
                <a:latin typeface="Times New Roman"/>
                <a:cs typeface="Times New Roman"/>
              </a:rPr>
              <a:t>的音，另一方面更有中東語言的味道。</a:t>
            </a:r>
            <a:r>
              <a:rPr lang="en-US" altLang="zh-TW" sz="2400" kern="100" dirty="0">
                <a:latin typeface="Bwgrkl"/>
                <a:cs typeface="Times New Roman"/>
              </a:rPr>
              <a:t>c</a:t>
            </a:r>
            <a:r>
              <a:rPr lang="zh-TW" altLang="zh-TW" sz="2400" kern="100" dirty="0">
                <a:latin typeface="Bwgrkl"/>
                <a:cs typeface="Times New Roman"/>
              </a:rPr>
              <a:t>不能再用英文發音，免得與</a:t>
            </a:r>
            <a:r>
              <a:rPr lang="en-US" altLang="zh-TW" sz="2400" kern="100" dirty="0">
                <a:latin typeface="Bwgrkl"/>
                <a:cs typeface="Times New Roman"/>
              </a:rPr>
              <a:t>x</a:t>
            </a:r>
            <a:r>
              <a:rPr lang="en-US" altLang="zh-TW" sz="2400" kern="100" dirty="0">
                <a:latin typeface="Greek"/>
                <a:cs typeface="Times New Roman"/>
              </a:rPr>
              <a:t> </a:t>
            </a:r>
            <a:r>
              <a:rPr lang="en-US" altLang="zh-TW" sz="2400" kern="100" dirty="0">
                <a:latin typeface="Times New Roman"/>
                <a:cs typeface="Times New Roman"/>
              </a:rPr>
              <a:t>(</a:t>
            </a:r>
            <a:r>
              <a:rPr lang="en-US" altLang="zh-TW" sz="2400" kern="100" dirty="0" err="1">
                <a:latin typeface="Times New Roman"/>
                <a:cs typeface="Times New Roman"/>
              </a:rPr>
              <a:t>ks</a:t>
            </a:r>
            <a:r>
              <a:rPr lang="en-US" altLang="zh-TW" sz="2400" kern="100" dirty="0">
                <a:latin typeface="Times New Roman"/>
                <a:cs typeface="Times New Roman"/>
              </a:rPr>
              <a:t>)</a:t>
            </a:r>
            <a:r>
              <a:rPr lang="zh-TW" altLang="zh-TW" sz="2400" kern="100" dirty="0">
                <a:latin typeface="Bwgrkl"/>
                <a:cs typeface="Times New Roman"/>
              </a:rPr>
              <a:t>混淆</a:t>
            </a:r>
            <a:r>
              <a:rPr lang="zh-TW" altLang="zh-TW" sz="2400" kern="100" dirty="0" smtClean="0">
                <a:latin typeface="Bwgrkl"/>
                <a:cs typeface="Times New Roman"/>
              </a:rPr>
              <a:t>。</a:t>
            </a:r>
            <a:r>
              <a:rPr lang="zh-TW" altLang="zh-TW" sz="2400" kern="100" dirty="0">
                <a:latin typeface="Calibri"/>
                <a:cs typeface="Times New Roman"/>
              </a:rPr>
              <a:t>關於</a:t>
            </a:r>
            <a:r>
              <a:rPr lang="en-US" altLang="zh-TW" sz="2400" kern="100" dirty="0">
                <a:latin typeface="Bwgrkl"/>
                <a:cs typeface="Times New Roman"/>
              </a:rPr>
              <a:t>h</a:t>
            </a:r>
            <a:r>
              <a:rPr lang="zh-TW" altLang="zh-TW" sz="2400" kern="100" dirty="0">
                <a:latin typeface="Calibri"/>
                <a:cs typeface="Times New Roman"/>
              </a:rPr>
              <a:t>的發音，有幾種版本：</a:t>
            </a:r>
            <a:r>
              <a:rPr lang="en-US" altLang="zh-TW" sz="2400" kern="100" dirty="0" err="1">
                <a:latin typeface="Calibri"/>
                <a:cs typeface="Times New Roman"/>
              </a:rPr>
              <a:t>ei</a:t>
            </a:r>
            <a:r>
              <a:rPr lang="en-US" altLang="zh-TW" sz="2400" kern="100" dirty="0">
                <a:latin typeface="Calibri"/>
                <a:cs typeface="Times New Roman"/>
              </a:rPr>
              <a:t>, e, </a:t>
            </a:r>
            <a:r>
              <a:rPr lang="zh-TW" altLang="zh-TW" sz="2400" kern="100" dirty="0">
                <a:latin typeface="Calibri"/>
                <a:cs typeface="Times New Roman"/>
              </a:rPr>
              <a:t>以及長音的</a:t>
            </a:r>
            <a:r>
              <a:rPr lang="en-US" altLang="zh-TW" sz="2400" kern="100" dirty="0" err="1">
                <a:latin typeface="Calibri"/>
                <a:cs typeface="Times New Roman"/>
              </a:rPr>
              <a:t>i</a:t>
            </a:r>
            <a:r>
              <a:rPr lang="zh-TW" altLang="zh-TW" sz="2400" kern="100" dirty="0" smtClean="0">
                <a:latin typeface="Calibri"/>
                <a:cs typeface="Times New Roman"/>
              </a:rPr>
              <a:t>。</a:t>
            </a:r>
            <a:endParaRPr lang="zh-TW" altLang="zh-TW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335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發音技巧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BD0D9"/>
              </a:buClr>
            </a:pP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s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cs typeface="Times New Roman"/>
              </a:rPr>
              <a:t>/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j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表示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s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用在生字開頭或中間的字母，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j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則是用在字尾的字母。</a:t>
            </a:r>
          </a:p>
          <a:p>
            <a:pPr>
              <a:buClr>
                <a:srgbClr val="0BD0D9"/>
              </a:buClr>
            </a:pPr>
            <a:r>
              <a:rPr lang="zh-TW" altLang="zh-TW" sz="2400" kern="100" dirty="0">
                <a:solidFill>
                  <a:prstClr val="black"/>
                </a:solidFill>
                <a:latin typeface="Times New Roman"/>
                <a:cs typeface="Times New Roman"/>
              </a:rPr>
              <a:t>雙母音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ai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ei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oi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 au 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ou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ui</a:t>
            </a:r>
            <a:r>
              <a:rPr lang="en-US" altLang="zh-TW" sz="2400" kern="1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eu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cs typeface="Times New Roman"/>
              </a:rPr>
              <a:t>/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hu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，除了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ou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（發成長音的「物」）和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eu</a:t>
            </a:r>
            <a:r>
              <a:rPr lang="en-US" altLang="zh-TW" sz="2400" kern="100" dirty="0">
                <a:solidFill>
                  <a:prstClr val="black"/>
                </a:solidFill>
                <a:latin typeface="Times New Roman"/>
                <a:cs typeface="Times New Roman"/>
              </a:rPr>
              <a:t>/</a:t>
            </a:r>
            <a:r>
              <a:rPr lang="en-US" altLang="zh-TW" sz="2400" kern="100" dirty="0" err="1">
                <a:solidFill>
                  <a:prstClr val="black"/>
                </a:solidFill>
                <a:latin typeface="Bwgrkl"/>
                <a:cs typeface="Times New Roman"/>
              </a:rPr>
              <a:t>hu</a:t>
            </a:r>
            <a:r>
              <a:rPr lang="zh-TW" altLang="zh-TW" sz="2400" kern="100" dirty="0">
                <a:solidFill>
                  <a:prstClr val="black"/>
                </a:solidFill>
                <a:latin typeface="Calibri"/>
                <a:cs typeface="Times New Roman"/>
              </a:rPr>
              <a:t>（發成「油」）以外，都是兩個字母連起來發音的結果，不需要另外背。例如：</a:t>
            </a:r>
            <a:r>
              <a:rPr lang="en-US" altLang="zh-TW" sz="2400" dirty="0">
                <a:solidFill>
                  <a:srgbClr val="000000"/>
                </a:solidFill>
                <a:latin typeface="Bwgrkl"/>
                <a:cs typeface="Times New Roman"/>
              </a:rPr>
              <a:t>  </a:t>
            </a:r>
            <a:r>
              <a:rPr lang="en-US" altLang="zh-TW" sz="2400" dirty="0" err="1">
                <a:solidFill>
                  <a:srgbClr val="000000"/>
                </a:solidFill>
                <a:latin typeface="Bwgrkl"/>
                <a:cs typeface="Times New Roman"/>
              </a:rPr>
              <a:t>vIhsou</a:t>
            </a:r>
            <a:r>
              <a:rPr lang="en-US" altLang="zh-TW" sz="2400" dirty="0">
                <a:solidFill>
                  <a:srgbClr val="000000"/>
                </a:solidFill>
                <a:latin typeface="Bwgrkl"/>
                <a:cs typeface="Times New Roman"/>
              </a:rPr>
              <a:t>/j  </a:t>
            </a:r>
            <a:r>
              <a:rPr lang="en-US" altLang="zh-TW" sz="2400" dirty="0" err="1">
                <a:solidFill>
                  <a:srgbClr val="000000"/>
                </a:solidFill>
                <a:latin typeface="Bwgrkl"/>
                <a:cs typeface="Times New Roman"/>
              </a:rPr>
              <a:t>pneu</a:t>
            </a:r>
            <a:r>
              <a:rPr lang="en-US" altLang="zh-TW" sz="2400" dirty="0">
                <a:solidFill>
                  <a:srgbClr val="000000"/>
                </a:solidFill>
                <a:latin typeface="Bwgrkl"/>
                <a:cs typeface="Times New Roman"/>
              </a:rPr>
              <a:t>/ma</a:t>
            </a:r>
            <a:endParaRPr lang="zh-TW" altLang="zh-TW" sz="24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>
              <a:buClr>
                <a:srgbClr val="0BD0D9"/>
              </a:buClr>
            </a:pPr>
            <a:r>
              <a:rPr lang="zh-TW" altLang="zh-TW" sz="2400" kern="100" dirty="0">
                <a:solidFill>
                  <a:prstClr val="black"/>
                </a:solidFill>
                <a:latin typeface="Times New Roman"/>
                <a:cs typeface="Times New Roman"/>
              </a:rPr>
              <a:t>希臘文字的每一個字母都要發音出來，而且固定一個發音，不像英文的複雜。</a:t>
            </a:r>
            <a:endParaRPr lang="zh-TW" altLang="zh-TW" sz="24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>
              <a:buClr>
                <a:srgbClr val="0BD0D9"/>
              </a:buClr>
            </a:pPr>
            <a:r>
              <a:rPr lang="zh-TW" altLang="zh-TW" sz="2400" dirty="0">
                <a:solidFill>
                  <a:prstClr val="black"/>
                </a:solidFill>
                <a:cs typeface="Times New Roman"/>
              </a:rPr>
              <a:t>生字的唸法，用子音來分小段唸，一個子音加上一個或兩個母音分為一小段，單一母音有時自成一小段</a:t>
            </a:r>
            <a:r>
              <a:rPr lang="zh-TW" altLang="en-US" sz="2400" dirty="0">
                <a:solidFill>
                  <a:prstClr val="black"/>
                </a:solidFill>
                <a:cs typeface="Times New Roman"/>
              </a:rPr>
              <a:t>。</a:t>
            </a:r>
            <a:endParaRPr lang="zh-TW" altLang="zh-TW" sz="2400" kern="1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2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字母、發音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79670"/>
            <a:ext cx="8604448" cy="244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8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字母、發音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3105835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Bwgrkl" pitchFamily="2" charset="0"/>
              </a:rPr>
              <a:t>A B G D E Z H Q I K L M </a:t>
            </a:r>
            <a:endParaRPr lang="zh-TW" altLang="zh-TW" sz="4800" dirty="0">
              <a:solidFill>
                <a:prstClr val="black"/>
              </a:solidFill>
              <a:latin typeface="Bwgrkl" pitchFamily="2" charset="0"/>
            </a:endParaRPr>
          </a:p>
          <a:p>
            <a:r>
              <a:rPr lang="en-US" altLang="zh-TW" sz="4800" dirty="0">
                <a:solidFill>
                  <a:prstClr val="black"/>
                </a:solidFill>
                <a:latin typeface="Bwgrkl" pitchFamily="2" charset="0"/>
              </a:rPr>
              <a:t>N X O P R S T U F C Y W</a:t>
            </a:r>
            <a:endParaRPr lang="zh-TW" altLang="zh-TW" sz="4800" dirty="0">
              <a:solidFill>
                <a:prstClr val="black"/>
              </a:solidFill>
              <a:latin typeface="Bwgr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2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練習寫字母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邊寫邊唸</a:t>
            </a:r>
            <a:endParaRPr lang="en-US" altLang="zh-TW" dirty="0" smtClean="0"/>
          </a:p>
          <a:p>
            <a:r>
              <a:rPr lang="zh-TW" altLang="en-US" dirty="0" smtClean="0"/>
              <a:t>小寫字母</a:t>
            </a:r>
            <a:endParaRPr lang="en-US" altLang="zh-TW" dirty="0" smtClean="0"/>
          </a:p>
          <a:p>
            <a:r>
              <a:rPr lang="zh-TW" altLang="en-US" dirty="0"/>
              <a:t>（大寫字母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en-US" altLang="zh-TW" dirty="0" smtClean="0"/>
              <a:t>3-5</a:t>
            </a:r>
            <a:r>
              <a:rPr lang="zh-TW" altLang="en-US" dirty="0" smtClean="0"/>
              <a:t>分鐘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817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聲調</a:t>
            </a:r>
            <a:r>
              <a:rPr lang="zh-TW" altLang="en-US" dirty="0" smtClean="0"/>
              <a:t>符號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 smtClean="0"/>
              <a:t>揚音符</a:t>
            </a:r>
            <a:r>
              <a:rPr lang="en-US" altLang="zh-TW" dirty="0" smtClean="0"/>
              <a:t> </a:t>
            </a:r>
            <a:r>
              <a:rPr lang="en-US" altLang="zh-TW" sz="3800" dirty="0" smtClean="0"/>
              <a:t>(   </a:t>
            </a:r>
            <a:r>
              <a:rPr lang="en-US" altLang="zh-TW" sz="3800" dirty="0">
                <a:latin typeface="Bwgrkl" pitchFamily="2" charset="0"/>
              </a:rPr>
              <a:t>,</a:t>
            </a:r>
            <a:r>
              <a:rPr lang="en-US" altLang="zh-TW" sz="3800" dirty="0" smtClean="0"/>
              <a:t> )</a:t>
            </a:r>
            <a:r>
              <a:rPr lang="zh-TW" altLang="en-US" sz="3800" dirty="0" smtClean="0"/>
              <a:t>，</a:t>
            </a:r>
            <a:r>
              <a:rPr lang="zh-TW" altLang="zh-TW" dirty="0" smtClean="0"/>
              <a:t>抑音符</a:t>
            </a:r>
            <a:r>
              <a:rPr lang="en-US" altLang="zh-TW" dirty="0" smtClean="0"/>
              <a:t> </a:t>
            </a:r>
            <a:r>
              <a:rPr lang="en-US" altLang="zh-TW" sz="3800" dirty="0" smtClean="0"/>
              <a:t>(   </a:t>
            </a:r>
            <a:r>
              <a:rPr lang="en-US" altLang="zh-TW" sz="3800" dirty="0" smtClean="0">
                <a:latin typeface="Bwgrkl" pitchFamily="2" charset="0"/>
              </a:rPr>
              <a:t>.</a:t>
            </a:r>
            <a:r>
              <a:rPr lang="en-US" altLang="zh-TW" sz="3800" dirty="0" smtClean="0"/>
              <a:t> )</a:t>
            </a:r>
            <a:r>
              <a:rPr lang="zh-TW" altLang="en-US" sz="3800" dirty="0" smtClean="0"/>
              <a:t>，</a:t>
            </a:r>
            <a:r>
              <a:rPr lang="zh-TW" altLang="zh-TW" dirty="0" smtClean="0"/>
              <a:t>抑揚音符</a:t>
            </a:r>
            <a:r>
              <a:rPr lang="en-US" altLang="zh-TW" dirty="0" smtClean="0"/>
              <a:t> </a:t>
            </a:r>
            <a:r>
              <a:rPr lang="en-US" altLang="zh-TW" sz="3800" dirty="0"/>
              <a:t>( </a:t>
            </a:r>
            <a:r>
              <a:rPr lang="en-US" altLang="zh-TW" sz="3800" dirty="0" smtClean="0"/>
              <a:t>  </a:t>
            </a:r>
            <a:r>
              <a:rPr lang="en-US" altLang="zh-TW" sz="3800" dirty="0" smtClean="0">
                <a:latin typeface="Bwgrkl" pitchFamily="2" charset="0"/>
              </a:rPr>
              <a:t>/</a:t>
            </a:r>
            <a:r>
              <a:rPr lang="en-US" altLang="zh-TW" sz="3800" dirty="0" smtClean="0"/>
              <a:t> </a:t>
            </a:r>
            <a:r>
              <a:rPr lang="en-US" altLang="zh-TW" sz="3800" dirty="0"/>
              <a:t>/ </a:t>
            </a:r>
            <a:r>
              <a:rPr lang="zh-TW" altLang="zh-TW" sz="3800" dirty="0"/>
              <a:t>或</a:t>
            </a:r>
            <a:r>
              <a:rPr lang="zh-TW" altLang="zh-TW" sz="3800" baseline="30000" dirty="0"/>
              <a:t> </a:t>
            </a:r>
            <a:r>
              <a:rPr lang="en-US" altLang="zh-TW" sz="3800" baseline="30000" dirty="0"/>
              <a:t>~ </a:t>
            </a:r>
            <a:r>
              <a:rPr lang="en-US" altLang="zh-TW" sz="3800" dirty="0" smtClean="0"/>
              <a:t>)</a:t>
            </a:r>
          </a:p>
          <a:p>
            <a:r>
              <a:rPr lang="zh-TW" altLang="en-US" dirty="0"/>
              <a:t>氣</a:t>
            </a:r>
            <a:r>
              <a:rPr lang="zh-TW" altLang="en-US" dirty="0" smtClean="0"/>
              <a:t>號</a:t>
            </a:r>
            <a:r>
              <a:rPr lang="en-US" altLang="zh-TW" sz="3800" dirty="0" smtClean="0"/>
              <a:t>(  </a:t>
            </a:r>
            <a:r>
              <a:rPr lang="en-US" altLang="zh-TW" sz="3800" dirty="0" smtClean="0">
                <a:latin typeface="Bwgrkl" pitchFamily="2" charset="0"/>
              </a:rPr>
              <a:t>`</a:t>
            </a:r>
            <a:r>
              <a:rPr lang="en-US" altLang="zh-TW" sz="3800" dirty="0" smtClean="0"/>
              <a:t>)</a:t>
            </a:r>
            <a:r>
              <a:rPr lang="zh-TW" altLang="en-US" sz="3800" dirty="0" smtClean="0"/>
              <a:t>；</a:t>
            </a:r>
            <a:r>
              <a:rPr lang="zh-TW" altLang="en-US" dirty="0"/>
              <a:t>無氣</a:t>
            </a:r>
            <a:r>
              <a:rPr lang="zh-TW" altLang="en-US" dirty="0" smtClean="0"/>
              <a:t>號</a:t>
            </a:r>
            <a:r>
              <a:rPr lang="en-US" altLang="zh-TW" sz="4000" dirty="0" smtClean="0"/>
              <a:t>(</a:t>
            </a:r>
            <a:r>
              <a:rPr lang="zh-TW" altLang="en-US" sz="4000" dirty="0" smtClean="0">
                <a:latin typeface="Bwgrkl" pitchFamily="2" charset="0"/>
              </a:rPr>
              <a:t> </a:t>
            </a:r>
            <a:r>
              <a:rPr lang="en-US" altLang="zh-TW" sz="4000" dirty="0" smtClean="0">
                <a:latin typeface="Bwgrkl" pitchFamily="2" charset="0"/>
              </a:rPr>
              <a:t>v</a:t>
            </a:r>
            <a:r>
              <a:rPr lang="en-US" altLang="zh-TW" sz="4000" dirty="0" smtClean="0">
                <a:latin typeface="+mj-lt"/>
              </a:rPr>
              <a:t>)</a:t>
            </a:r>
            <a:endParaRPr lang="en-US" altLang="zh-TW" sz="4000" dirty="0" smtClean="0"/>
          </a:p>
          <a:p>
            <a:r>
              <a:rPr lang="zh-TW" altLang="zh-TW" dirty="0">
                <a:cs typeface="Times New Roman"/>
              </a:rPr>
              <a:t>練習發音：</a:t>
            </a:r>
            <a:r>
              <a:rPr lang="zh-TW" altLang="zh-TW" dirty="0" smtClean="0">
                <a:effectLst/>
                <a:ea typeface="Calibri"/>
                <a:cs typeface="Times New Roman"/>
              </a:rPr>
              <a:t> </a:t>
            </a:r>
            <a:r>
              <a:rPr lang="en-US" altLang="zh-TW" dirty="0" err="1" smtClean="0">
                <a:latin typeface="Bwgrkl"/>
                <a:cs typeface="Times New Roman"/>
              </a:rPr>
              <a:t>pa,ter</a:t>
            </a:r>
            <a:r>
              <a:rPr lang="en-US" altLang="zh-TW" dirty="0" smtClean="0">
                <a:latin typeface="Bwgrkl"/>
                <a:cs typeface="Times New Roman"/>
              </a:rPr>
              <a:t>  </a:t>
            </a:r>
            <a:r>
              <a:rPr lang="en-US" altLang="zh-TW" dirty="0">
                <a:latin typeface="Bwgrkl"/>
                <a:cs typeface="Times New Roman"/>
              </a:rPr>
              <a:t>to.  </a:t>
            </a:r>
            <a:r>
              <a:rPr lang="en-US" altLang="zh-TW" dirty="0" err="1" smtClean="0">
                <a:latin typeface="Bwgrkl"/>
                <a:cs typeface="Times New Roman"/>
              </a:rPr>
              <a:t>toi</a:t>
            </a:r>
            <a:r>
              <a:rPr lang="en-US" altLang="zh-TW" dirty="0" smtClean="0">
                <a:latin typeface="Bwgrkl"/>
                <a:cs typeface="Times New Roman"/>
              </a:rPr>
              <a:t>/j </a:t>
            </a:r>
            <a:r>
              <a:rPr lang="zh-TW" altLang="zh-TW" sz="2800" dirty="0">
                <a:cs typeface="Times New Roman"/>
              </a:rPr>
              <a:t> </a:t>
            </a:r>
            <a:r>
              <a:rPr lang="en-US" altLang="zh-TW" dirty="0" smtClean="0">
                <a:latin typeface="Bwgrkl"/>
                <a:cs typeface="Times New Roman"/>
              </a:rPr>
              <a:t>o` </a:t>
            </a:r>
            <a:r>
              <a:rPr lang="en-US" altLang="zh-TW" dirty="0" err="1" smtClean="0">
                <a:latin typeface="Bwgrkl"/>
                <a:cs typeface="Times New Roman"/>
              </a:rPr>
              <a:t>h`mw</a:t>
            </a:r>
            <a:r>
              <a:rPr lang="en-US" altLang="zh-TW" dirty="0" smtClean="0">
                <a:latin typeface="Bwgrkl"/>
                <a:cs typeface="Times New Roman"/>
              </a:rPr>
              <a:t>/n</a:t>
            </a:r>
          </a:p>
          <a:p>
            <a:r>
              <a:rPr lang="zh-TW" altLang="en-US" dirty="0" smtClean="0">
                <a:latin typeface="Bwgrkl"/>
                <a:cs typeface="Times New Roman"/>
              </a:rPr>
              <a:t>聲調符號會結合在一起</a:t>
            </a:r>
            <a:r>
              <a:rPr lang="en-US" altLang="zh-TW" dirty="0">
                <a:latin typeface="Bwgrkl"/>
                <a:cs typeface="Times New Roman"/>
              </a:rPr>
              <a:t>{  }  </a:t>
            </a:r>
            <a:r>
              <a:rPr lang="zh-TW" altLang="en-US" dirty="0" smtClean="0">
                <a:latin typeface="Bwgrkl"/>
                <a:cs typeface="Times New Roman"/>
              </a:rPr>
              <a:t> </a:t>
            </a:r>
            <a:r>
              <a:rPr lang="en-US" altLang="zh-TW" dirty="0" smtClean="0">
                <a:latin typeface="Bwgrkl"/>
                <a:cs typeface="Times New Roman"/>
              </a:rPr>
              <a:t>-</a:t>
            </a:r>
            <a:r>
              <a:rPr lang="zh-TW" altLang="en-US" dirty="0" smtClean="0">
                <a:latin typeface="Bwgrkl"/>
                <a:cs typeface="Times New Roman"/>
              </a:rPr>
              <a:t>   </a:t>
            </a:r>
            <a:r>
              <a:rPr lang="zh-TW" altLang="zh-TW" dirty="0" smtClean="0">
                <a:effectLst/>
                <a:ea typeface="Calibri"/>
                <a:cs typeface="Times New Roman"/>
              </a:rPr>
              <a:t> </a:t>
            </a:r>
            <a:r>
              <a:rPr lang="en-US" altLang="zh-TW" dirty="0" smtClean="0">
                <a:latin typeface="Bwgrkl"/>
                <a:cs typeface="Times New Roman"/>
              </a:rPr>
              <a:t>;  '</a:t>
            </a:r>
            <a:r>
              <a:rPr lang="el-GR" altLang="zh-TW" sz="2800" kern="0" dirty="0" smtClean="0">
                <a:latin typeface="Bwgrkl"/>
                <a:cs typeface="Times New Roman"/>
              </a:rPr>
              <a:t> </a:t>
            </a:r>
            <a:r>
              <a:rPr lang="en-US" altLang="zh-TW" dirty="0" smtClean="0">
                <a:latin typeface="Bwgrkl"/>
                <a:cs typeface="Times New Roman"/>
              </a:rPr>
              <a:t>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dirty="0" smtClean="0">
                <a:latin typeface="Bwgrkl"/>
                <a:cs typeface="Times New Roman"/>
              </a:rPr>
              <a:t> </a:t>
            </a:r>
            <a:r>
              <a:rPr lang="en-US" altLang="zh-TW" sz="2800" dirty="0" smtClean="0">
                <a:latin typeface="Bwgrkl"/>
                <a:cs typeface="Times New Roman"/>
              </a:rPr>
              <a:t> </a:t>
            </a:r>
            <a:r>
              <a:rPr lang="en-US" altLang="zh-TW" sz="2800" dirty="0">
                <a:latin typeface="Bwgrkl"/>
                <a:cs typeface="Times New Roman"/>
              </a:rPr>
              <a:t>e[n  o]  </a:t>
            </a:r>
            <a:r>
              <a:rPr lang="en-US" altLang="zh-TW" sz="2800" dirty="0" err="1">
                <a:latin typeface="Bwgrkl"/>
                <a:cs typeface="Times New Roman"/>
              </a:rPr>
              <a:t>ou-toj</a:t>
            </a:r>
            <a:endParaRPr lang="en-US" altLang="zh-TW" dirty="0" smtClean="0">
              <a:latin typeface="Bwgrkl"/>
              <a:cs typeface="Times New Roman"/>
            </a:endParaRPr>
          </a:p>
          <a:p>
            <a:pPr lvl="0">
              <a:buClr>
                <a:srgbClr val="0BD0D9"/>
              </a:buClr>
            </a:pPr>
            <a:r>
              <a:rPr lang="zh-TW" altLang="en-US" dirty="0">
                <a:solidFill>
                  <a:prstClr val="black"/>
                </a:solidFill>
                <a:latin typeface="新細明體"/>
                <a:cs typeface="Times New Roman"/>
              </a:rPr>
              <a:t>雙母音：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ai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ei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oi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au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ou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>
                <a:solidFill>
                  <a:prstClr val="black"/>
                </a:solidFill>
                <a:latin typeface="Bwgrkl"/>
                <a:cs typeface="Times New Roman"/>
              </a:rPr>
              <a:t>ui</a:t>
            </a:r>
            <a:r>
              <a:rPr lang="en-US" altLang="zh-TW" sz="2800" dirty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 smtClean="0">
                <a:solidFill>
                  <a:prstClr val="black"/>
                </a:solidFill>
                <a:latin typeface="Bwgrkl"/>
                <a:cs typeface="Times New Roman"/>
              </a:rPr>
              <a:t>eu</a:t>
            </a:r>
            <a:r>
              <a:rPr lang="en-US" altLang="zh-TW" sz="2800" dirty="0" smtClean="0">
                <a:solidFill>
                  <a:prstClr val="black"/>
                </a:solidFill>
                <a:latin typeface="Times New Roman"/>
              </a:rPr>
              <a:t>/</a:t>
            </a:r>
            <a:r>
              <a:rPr lang="en-US" altLang="zh-TW" sz="2800" dirty="0" err="1" smtClean="0">
                <a:solidFill>
                  <a:prstClr val="black"/>
                </a:solidFill>
                <a:latin typeface="Bwgrkl"/>
                <a:cs typeface="Times New Roman"/>
              </a:rPr>
              <a:t>hu</a:t>
            </a:r>
            <a:r>
              <a:rPr lang="en-US" altLang="zh-TW" sz="2800" dirty="0" smtClean="0">
                <a:solidFill>
                  <a:prstClr val="black"/>
                </a:solidFill>
                <a:latin typeface="Bwgrkl"/>
                <a:cs typeface="Times New Roman"/>
              </a:rPr>
              <a:t> 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TW" sz="2800" dirty="0" smtClean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zh-TW" altLang="en-US" sz="2800" dirty="0" smtClean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 smtClean="0">
                <a:solidFill>
                  <a:prstClr val="black"/>
                </a:solidFill>
                <a:latin typeface="Bwgrkl"/>
                <a:cs typeface="Times New Roman"/>
              </a:rPr>
              <a:t>vIhsou</a:t>
            </a:r>
            <a:r>
              <a:rPr lang="en-US" altLang="zh-TW" sz="2800" dirty="0" smtClean="0">
                <a:solidFill>
                  <a:prstClr val="black"/>
                </a:solidFill>
                <a:latin typeface="Bwgrkl"/>
                <a:cs typeface="Times New Roman"/>
              </a:rPr>
              <a:t>/j </a:t>
            </a:r>
            <a:r>
              <a:rPr lang="zh-TW" altLang="en-US" sz="2800" dirty="0" smtClean="0">
                <a:solidFill>
                  <a:prstClr val="black"/>
                </a:solidFill>
                <a:latin typeface="Bwgrkl"/>
                <a:cs typeface="Times New Roman"/>
              </a:rPr>
              <a:t> </a:t>
            </a:r>
            <a:r>
              <a:rPr lang="en-US" altLang="zh-TW" sz="2800" dirty="0" err="1" smtClean="0">
                <a:solidFill>
                  <a:prstClr val="black"/>
                </a:solidFill>
                <a:latin typeface="Bwgrkl"/>
                <a:cs typeface="Times New Roman"/>
              </a:rPr>
              <a:t>pneu</a:t>
            </a:r>
            <a:r>
              <a:rPr lang="en-US" altLang="zh-TW" sz="2800" dirty="0" smtClean="0">
                <a:solidFill>
                  <a:prstClr val="black"/>
                </a:solidFill>
                <a:latin typeface="Bwgrkl"/>
                <a:cs typeface="Times New Roman"/>
              </a:rPr>
              <a:t>/ma</a:t>
            </a:r>
            <a:endParaRPr lang="en-US" altLang="zh-TW" dirty="0" smtClean="0">
              <a:latin typeface="Bwgrkl"/>
              <a:cs typeface="Times New Roman"/>
            </a:endParaRPr>
          </a:p>
          <a:p>
            <a:r>
              <a:rPr lang="zh-TW" altLang="en-US" dirty="0" smtClean="0">
                <a:latin typeface="Bwgrkl"/>
                <a:cs typeface="Times New Roman"/>
              </a:rPr>
              <a:t>標點符號</a:t>
            </a:r>
            <a:r>
              <a:rPr lang="zh-TW" altLang="zh-TW" dirty="0">
                <a:cs typeface="Times New Roman"/>
              </a:rPr>
              <a:t>逗點（</a:t>
            </a:r>
            <a:r>
              <a:rPr lang="en-US" altLang="zh-TW" dirty="0">
                <a:cs typeface="Times New Roman"/>
              </a:rPr>
              <a:t>,</a:t>
            </a:r>
            <a:r>
              <a:rPr lang="zh-TW" altLang="zh-TW" dirty="0">
                <a:cs typeface="Times New Roman"/>
              </a:rPr>
              <a:t>）和句點（</a:t>
            </a:r>
            <a:r>
              <a:rPr lang="en-US" altLang="zh-TW" dirty="0">
                <a:cs typeface="Times New Roman"/>
              </a:rPr>
              <a:t>.</a:t>
            </a:r>
            <a:r>
              <a:rPr lang="zh-TW" altLang="zh-TW" dirty="0">
                <a:cs typeface="Times New Roman"/>
              </a:rPr>
              <a:t>）」的用法與中文一樣。比較高的句點（</a:t>
            </a:r>
            <a:r>
              <a:rPr lang="en-US" altLang="zh-TW" dirty="0">
                <a:latin typeface="Bwgrkl"/>
                <a:cs typeface="Times New Roman"/>
              </a:rPr>
              <a:t>\</a:t>
            </a:r>
            <a:r>
              <a:rPr lang="zh-TW" altLang="zh-TW" dirty="0">
                <a:cs typeface="Times New Roman"/>
              </a:rPr>
              <a:t>）要轉換成中文的分號（</a:t>
            </a:r>
            <a:r>
              <a:rPr lang="en-US" altLang="zh-TW" dirty="0">
                <a:cs typeface="Times New Roman"/>
              </a:rPr>
              <a:t>;</a:t>
            </a:r>
            <a:r>
              <a:rPr lang="zh-TW" altLang="zh-TW" dirty="0">
                <a:cs typeface="Times New Roman"/>
              </a:rPr>
              <a:t>）或冒號（</a:t>
            </a:r>
            <a:r>
              <a:rPr lang="en-US" altLang="zh-TW" dirty="0">
                <a:cs typeface="Times New Roman"/>
              </a:rPr>
              <a:t>:</a:t>
            </a:r>
            <a:r>
              <a:rPr lang="zh-TW" altLang="zh-TW" dirty="0" smtClean="0">
                <a:cs typeface="Times New Roman"/>
              </a:rPr>
              <a:t>）</a:t>
            </a:r>
            <a:r>
              <a:rPr lang="zh-TW" altLang="zh-TW" sz="2800" dirty="0">
                <a:latin typeface="Calibri"/>
                <a:cs typeface="Times New Roman"/>
              </a:rPr>
              <a:t>，表示接下來的一句話與本句緊密連結。希臘文的分號（</a:t>
            </a:r>
            <a:r>
              <a:rPr lang="en-US" altLang="zh-TW" sz="2800" dirty="0">
                <a:latin typeface="Calibri"/>
                <a:cs typeface="Times New Roman"/>
              </a:rPr>
              <a:t>;</a:t>
            </a:r>
            <a:r>
              <a:rPr lang="zh-TW" altLang="zh-TW" sz="2800" dirty="0" smtClean="0">
                <a:latin typeface="Calibri"/>
                <a:cs typeface="Times New Roman"/>
              </a:rPr>
              <a:t>）其實</a:t>
            </a:r>
            <a:r>
              <a:rPr lang="zh-TW" altLang="zh-TW" sz="2800" dirty="0">
                <a:latin typeface="Calibri"/>
                <a:cs typeface="Times New Roman"/>
              </a:rPr>
              <a:t>是問號</a:t>
            </a:r>
            <a:r>
              <a:rPr lang="en-US" altLang="zh-TW" sz="2800" dirty="0">
                <a:latin typeface="Times New Roman"/>
              </a:rPr>
              <a:t>(?)</a:t>
            </a:r>
            <a:r>
              <a:rPr lang="zh-TW" altLang="zh-TW" sz="2800" dirty="0">
                <a:latin typeface="Calibri"/>
                <a:cs typeface="Times New Roman"/>
              </a:rPr>
              <a:t>，翻譯時要小心。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87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聲調符號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800" kern="100" dirty="0" smtClean="0">
                <a:latin typeface="Calibri"/>
                <a:cs typeface="Times New Roman"/>
              </a:rPr>
              <a:t>無氣號</a:t>
            </a:r>
            <a:r>
              <a:rPr lang="en-US" altLang="zh-TW" sz="2800" kern="100" dirty="0" smtClean="0">
                <a:latin typeface="Calibri"/>
                <a:cs typeface="Times New Roman"/>
              </a:rPr>
              <a:t> </a:t>
            </a:r>
            <a:r>
              <a:rPr lang="en-US" altLang="zh-TW" sz="2800" kern="100" dirty="0">
                <a:latin typeface="Calibri"/>
                <a:cs typeface="Times New Roman"/>
              </a:rPr>
              <a:t>(  </a:t>
            </a:r>
            <a:r>
              <a:rPr lang="en-US" altLang="zh-TW" sz="2800" kern="100" dirty="0">
                <a:latin typeface="Bwgrkl"/>
                <a:cs typeface="Times New Roman"/>
              </a:rPr>
              <a:t>v </a:t>
            </a:r>
            <a:r>
              <a:rPr lang="en-US" altLang="zh-TW" sz="2800" kern="100" dirty="0">
                <a:latin typeface="新細明體"/>
                <a:cs typeface="Times New Roman"/>
              </a:rPr>
              <a:t>) </a:t>
            </a:r>
            <a:r>
              <a:rPr lang="zh-TW" altLang="zh-TW" sz="2800" kern="100" dirty="0">
                <a:latin typeface="Calibri"/>
                <a:cs typeface="Times New Roman"/>
              </a:rPr>
              <a:t>有時也會跟揚音符</a:t>
            </a:r>
            <a:r>
              <a:rPr lang="en-US" altLang="zh-TW" sz="2800" kern="100" dirty="0">
                <a:latin typeface="Calibri"/>
                <a:cs typeface="Times New Roman"/>
              </a:rPr>
              <a:t>(  </a:t>
            </a:r>
            <a:r>
              <a:rPr lang="en-US" altLang="zh-TW" sz="2800" kern="100" dirty="0">
                <a:latin typeface="Bwgrkl"/>
                <a:cs typeface="Times New Roman"/>
              </a:rPr>
              <a:t>, </a:t>
            </a:r>
            <a:r>
              <a:rPr lang="en-US" altLang="zh-TW" sz="2800" kern="100" dirty="0">
                <a:latin typeface="Calibri"/>
                <a:cs typeface="Times New Roman"/>
              </a:rPr>
              <a:t> )</a:t>
            </a:r>
            <a:r>
              <a:rPr lang="zh-TW" altLang="zh-TW" sz="2800" kern="100" dirty="0">
                <a:latin typeface="Calibri"/>
                <a:cs typeface="Times New Roman"/>
              </a:rPr>
              <a:t>、抑音符</a:t>
            </a:r>
            <a:r>
              <a:rPr lang="en-US" altLang="zh-TW" sz="2800" kern="100" dirty="0">
                <a:latin typeface="Calibri"/>
                <a:cs typeface="Times New Roman"/>
              </a:rPr>
              <a:t>(  </a:t>
            </a:r>
            <a:r>
              <a:rPr lang="en-US" altLang="zh-TW" sz="2800" kern="100" dirty="0">
                <a:latin typeface="Bwgrkl"/>
                <a:cs typeface="Times New Roman"/>
              </a:rPr>
              <a:t>. </a:t>
            </a:r>
            <a:r>
              <a:rPr lang="en-US" altLang="zh-TW" sz="2800" kern="100" dirty="0">
                <a:latin typeface="Calibri"/>
                <a:cs typeface="Times New Roman"/>
              </a:rPr>
              <a:t>) </a:t>
            </a:r>
            <a:r>
              <a:rPr lang="zh-TW" altLang="zh-TW" sz="2800" kern="100" dirty="0">
                <a:latin typeface="Calibri"/>
                <a:cs typeface="Times New Roman"/>
              </a:rPr>
              <a:t>、以及「抑揚音符」</a:t>
            </a:r>
            <a:r>
              <a:rPr lang="en-US" altLang="zh-TW" sz="2800" kern="100" dirty="0">
                <a:latin typeface="Calibri"/>
                <a:cs typeface="Times New Roman"/>
              </a:rPr>
              <a:t> (  </a:t>
            </a:r>
            <a:r>
              <a:rPr lang="en-US" altLang="zh-TW" sz="2800" kern="100" dirty="0">
                <a:latin typeface="Bwgrkl"/>
                <a:cs typeface="Times New Roman"/>
              </a:rPr>
              <a:t>/ </a:t>
            </a:r>
            <a:r>
              <a:rPr lang="en-US" altLang="zh-TW" sz="2800" kern="100" dirty="0">
                <a:latin typeface="Calibri"/>
                <a:cs typeface="Times New Roman"/>
              </a:rPr>
              <a:t>)</a:t>
            </a:r>
            <a:r>
              <a:rPr lang="zh-TW" altLang="zh-TW" sz="2800" kern="100" dirty="0">
                <a:latin typeface="Calibri"/>
                <a:cs typeface="Times New Roman"/>
              </a:rPr>
              <a:t>結合在一起，形成  </a:t>
            </a:r>
            <a:r>
              <a:rPr lang="zh-TW" altLang="zh-TW" sz="3200" kern="100" dirty="0">
                <a:latin typeface="Calibri"/>
                <a:cs typeface="Times New Roman"/>
              </a:rPr>
              <a:t> </a:t>
            </a:r>
            <a:r>
              <a:rPr lang="en-US" altLang="zh-TW" sz="3200" kern="100" dirty="0">
                <a:latin typeface="Bwgrkl"/>
                <a:cs typeface="Times New Roman"/>
              </a:rPr>
              <a:t>;  </a:t>
            </a:r>
            <a:r>
              <a:rPr lang="en-US" altLang="zh-TW" sz="3200" kern="100" dirty="0" smtClean="0">
                <a:latin typeface="Bwgrkl"/>
                <a:cs typeface="Times New Roman"/>
              </a:rPr>
              <a:t>'</a:t>
            </a:r>
            <a:r>
              <a:rPr lang="en-US" altLang="zh-TW" sz="2800" kern="0" dirty="0" smtClean="0">
                <a:latin typeface="Bwgrkl"/>
                <a:cs typeface="Times New Roman"/>
              </a:rPr>
              <a:t> </a:t>
            </a:r>
            <a:r>
              <a:rPr lang="en-US" altLang="zh-TW" sz="3200" kern="100" dirty="0" smtClean="0">
                <a:latin typeface="Bwgrkl"/>
                <a:cs typeface="Times New Roman"/>
              </a:rPr>
              <a:t> </a:t>
            </a:r>
            <a:r>
              <a:rPr lang="en-US" altLang="zh-TW" sz="3200" kern="100" dirty="0">
                <a:latin typeface="Bwgrkl"/>
                <a:cs typeface="Times New Roman"/>
              </a:rPr>
              <a:t>=</a:t>
            </a:r>
            <a:r>
              <a:rPr lang="zh-TW" altLang="zh-TW" sz="2800" kern="100" dirty="0">
                <a:latin typeface="Calibri"/>
                <a:cs typeface="Times New Roman"/>
              </a:rPr>
              <a:t>。因為目前我們可以</a:t>
            </a:r>
            <a:r>
              <a:rPr lang="zh-TW" altLang="zh-TW" sz="2800" kern="100" dirty="0" smtClean="0">
                <a:latin typeface="Calibri"/>
                <a:cs typeface="Times New Roman"/>
              </a:rPr>
              <a:t>忽略</a:t>
            </a:r>
            <a:r>
              <a:rPr lang="zh-TW" altLang="en-US" sz="2800" kern="100" dirty="0" smtClean="0">
                <a:latin typeface="Calibri"/>
                <a:cs typeface="Times New Roman"/>
              </a:rPr>
              <a:t>無氣號</a:t>
            </a:r>
            <a:r>
              <a:rPr lang="zh-TW" altLang="zh-TW" sz="2800" kern="100" dirty="0" smtClean="0">
                <a:latin typeface="Calibri"/>
                <a:cs typeface="Times New Roman"/>
              </a:rPr>
              <a:t>，</a:t>
            </a:r>
            <a:r>
              <a:rPr lang="zh-TW" altLang="zh-TW" sz="2800" kern="100" dirty="0">
                <a:latin typeface="Calibri"/>
                <a:cs typeface="Times New Roman"/>
              </a:rPr>
              <a:t>所以發音方法就像是</a:t>
            </a:r>
            <a:r>
              <a:rPr lang="zh-TW" altLang="zh-TW" sz="2800" kern="100" dirty="0" smtClean="0">
                <a:latin typeface="Calibri"/>
                <a:cs typeface="Times New Roman"/>
              </a:rPr>
              <a:t>沒有</a:t>
            </a:r>
            <a:r>
              <a:rPr lang="zh-TW" altLang="en-US" sz="2800" kern="100" dirty="0" smtClean="0">
                <a:latin typeface="Calibri"/>
                <a:cs typeface="Times New Roman"/>
              </a:rPr>
              <a:t>無氣號</a:t>
            </a:r>
            <a:r>
              <a:rPr lang="zh-TW" altLang="zh-TW" sz="2800" kern="100" dirty="0" smtClean="0">
                <a:latin typeface="Calibri"/>
                <a:cs typeface="Times New Roman"/>
              </a:rPr>
              <a:t>的</a:t>
            </a:r>
            <a:r>
              <a:rPr lang="zh-TW" altLang="zh-TW" sz="2800" kern="100" dirty="0">
                <a:latin typeface="Calibri"/>
                <a:cs typeface="Times New Roman"/>
              </a:rPr>
              <a:t>發音方法。練習發音：</a:t>
            </a:r>
            <a:r>
              <a:rPr lang="en-US" altLang="zh-TW" sz="3200" kern="100" dirty="0" err="1">
                <a:latin typeface="Bwgrkl"/>
                <a:cs typeface="Times New Roman"/>
              </a:rPr>
              <a:t>a;rton</a:t>
            </a:r>
            <a:r>
              <a:rPr lang="en-US" altLang="zh-TW" sz="3200" kern="100" dirty="0">
                <a:latin typeface="Bwgrkl"/>
                <a:cs typeface="Times New Roman"/>
              </a:rPr>
              <a:t>  o`</a:t>
            </a:r>
            <a:r>
              <a:rPr lang="en-US" altLang="zh-TW" sz="3200" kern="100" dirty="0">
                <a:latin typeface="Calibri"/>
                <a:cs typeface="Times New Roman"/>
              </a:rPr>
              <a:t> </a:t>
            </a:r>
            <a:r>
              <a:rPr lang="en-US" altLang="zh-TW" sz="3200" kern="0" dirty="0">
                <a:latin typeface="Bwgrkl"/>
                <a:cs typeface="Times New Roman"/>
              </a:rPr>
              <a:t>w'</a:t>
            </a:r>
            <a:r>
              <a:rPr lang="el-GR" altLang="zh-TW" sz="3200" kern="0" dirty="0">
                <a:latin typeface="Times New Roman"/>
                <a:cs typeface="Times New Roman"/>
              </a:rPr>
              <a:t>ν  </a:t>
            </a:r>
            <a:r>
              <a:rPr lang="el-GR" altLang="zh-TW" sz="3200" kern="0" dirty="0">
                <a:latin typeface="Bwgrkl"/>
                <a:cs typeface="Times New Roman"/>
              </a:rPr>
              <a:t>o` h=n</a:t>
            </a:r>
            <a:endParaRPr lang="zh-TW" altLang="zh-TW" sz="2800" kern="100" dirty="0">
              <a:latin typeface="Calibri"/>
              <a:cs typeface="Times New Roman"/>
            </a:endParaRPr>
          </a:p>
          <a:p>
            <a:r>
              <a:rPr lang="zh-TW" altLang="zh-TW" sz="2800" dirty="0">
                <a:latin typeface="Calibri"/>
                <a:cs typeface="Times New Roman"/>
              </a:rPr>
              <a:t>有些字母下面會有一個像是小寫</a:t>
            </a:r>
            <a:r>
              <a:rPr lang="zh-TW" altLang="zh-TW" sz="2800" dirty="0">
                <a:ea typeface="Calibri"/>
                <a:cs typeface="Times New Roman"/>
              </a:rPr>
              <a:t> </a:t>
            </a:r>
            <a:r>
              <a:rPr lang="en-US" altLang="zh-TW" sz="2800" dirty="0" err="1">
                <a:latin typeface="Bwgrkl"/>
                <a:cs typeface="Times New Roman"/>
              </a:rPr>
              <a:t>i</a:t>
            </a:r>
            <a:r>
              <a:rPr lang="en-US" altLang="zh-TW" sz="2800" dirty="0">
                <a:latin typeface="Calibri"/>
                <a:cs typeface="Times New Roman"/>
              </a:rPr>
              <a:t> </a:t>
            </a:r>
            <a:r>
              <a:rPr lang="zh-TW" altLang="zh-TW" sz="2800" dirty="0">
                <a:latin typeface="Calibri"/>
                <a:cs typeface="Times New Roman"/>
              </a:rPr>
              <a:t>的文法符號（</a:t>
            </a:r>
            <a:r>
              <a:rPr lang="zh-TW" altLang="zh-TW" sz="3600" dirty="0">
                <a:ea typeface="Calibri"/>
                <a:cs typeface="Times New Roman"/>
              </a:rPr>
              <a:t> </a:t>
            </a:r>
            <a:r>
              <a:rPr lang="en-US" altLang="zh-TW" sz="3600" dirty="0">
                <a:latin typeface="Bwgrkl"/>
                <a:cs typeface="Times New Roman"/>
              </a:rPr>
              <a:t>|</a:t>
            </a:r>
            <a:r>
              <a:rPr lang="zh-TW" altLang="zh-TW" sz="2800" dirty="0">
                <a:latin typeface="Calibri"/>
                <a:cs typeface="Times New Roman"/>
              </a:rPr>
              <a:t>）。目前不要理他，這大都是（間接受格）文法符號，聖經電子工具會告訴我們該字的文法</a:t>
            </a:r>
            <a:r>
              <a:rPr lang="zh-TW" altLang="zh-TW" sz="2800" dirty="0" smtClean="0">
                <a:latin typeface="Calibri"/>
                <a:cs typeface="Times New Roman"/>
              </a:rPr>
              <a:t>。</a:t>
            </a:r>
            <a:endParaRPr lang="en-US" altLang="zh-TW" sz="2800" dirty="0" smtClean="0">
              <a:latin typeface="Calibri"/>
              <a:cs typeface="Times New Roman"/>
            </a:endParaRPr>
          </a:p>
          <a:p>
            <a:r>
              <a:rPr lang="zh-TW" altLang="zh-TW" sz="2800" dirty="0" smtClean="0">
                <a:latin typeface="Calibri"/>
                <a:cs typeface="Times New Roman"/>
              </a:rPr>
              <a:t>熟讀</a:t>
            </a:r>
            <a:r>
              <a:rPr lang="zh-TW" altLang="zh-TW" sz="2800" dirty="0">
                <a:latin typeface="Calibri"/>
                <a:cs typeface="Times New Roman"/>
              </a:rPr>
              <a:t>和練習寫生字時，不需死記這些聲調符號。同一個字會因為不同文法特性，而有不同的聲調符號，永遠背不完。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83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1501</Words>
  <Application>Microsoft Office PowerPoint</Application>
  <PresentationFormat>如螢幕大小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流線</vt:lpstr>
      <vt:lpstr>1_流線</vt:lpstr>
      <vt:lpstr>02字母發音標點</vt:lpstr>
      <vt:lpstr>字母、發音</vt:lpstr>
      <vt:lpstr>發音技巧</vt:lpstr>
      <vt:lpstr>發音技巧</vt:lpstr>
      <vt:lpstr>字母、發音</vt:lpstr>
      <vt:lpstr>字母、發音</vt:lpstr>
      <vt:lpstr>練習寫字母</vt:lpstr>
      <vt:lpstr>聲調符號</vt:lpstr>
      <vt:lpstr>聲調符號</vt:lpstr>
      <vt:lpstr>字母、發音與冠詞</vt:lpstr>
      <vt:lpstr>常用或重要的生字</vt:lpstr>
      <vt:lpstr>常用或重要的生字</vt:lpstr>
      <vt:lpstr>常用或重要的生字</vt:lpstr>
      <vt:lpstr>常用或重要的生字</vt:lpstr>
      <vt:lpstr>主禱文朗讀比賽（太6：9-13；1/4）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02字母發音標點</dc:title>
  <dc:creator>user</dc:creator>
  <cp:lastModifiedBy>user</cp:lastModifiedBy>
  <cp:revision>10</cp:revision>
  <cp:lastPrinted>2014-09-30T10:53:40Z</cp:lastPrinted>
  <dcterms:created xsi:type="dcterms:W3CDTF">2014-09-25T04:54:30Z</dcterms:created>
  <dcterms:modified xsi:type="dcterms:W3CDTF">2014-11-04T02:23:37Z</dcterms:modified>
</cp:coreProperties>
</file>