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0"/>
  </p:handoutMasterIdLst>
  <p:sldIdLst>
    <p:sldId id="257" r:id="rId2"/>
    <p:sldId id="281" r:id="rId3"/>
    <p:sldId id="264" r:id="rId4"/>
    <p:sldId id="258" r:id="rId5"/>
    <p:sldId id="259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82" r:id="rId18"/>
    <p:sldId id="260" r:id="rId19"/>
    <p:sldId id="276" r:id="rId20"/>
    <p:sldId id="277" r:id="rId21"/>
    <p:sldId id="278" r:id="rId22"/>
    <p:sldId id="280" r:id="rId23"/>
    <p:sldId id="274" r:id="rId24"/>
    <p:sldId id="279" r:id="rId25"/>
    <p:sldId id="283" r:id="rId26"/>
    <p:sldId id="288" r:id="rId27"/>
    <p:sldId id="284" r:id="rId28"/>
    <p:sldId id="286" r:id="rId29"/>
    <p:sldId id="285" r:id="rId30"/>
    <p:sldId id="287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8" r:id="rId39"/>
    <p:sldId id="296" r:id="rId40"/>
    <p:sldId id="297" r:id="rId41"/>
    <p:sldId id="263" r:id="rId42"/>
    <p:sldId id="299" r:id="rId43"/>
    <p:sldId id="303" r:id="rId44"/>
    <p:sldId id="302" r:id="rId45"/>
    <p:sldId id="300" r:id="rId46"/>
    <p:sldId id="301" r:id="rId47"/>
    <p:sldId id="304" r:id="rId48"/>
    <p:sldId id="305" r:id="rId49"/>
  </p:sldIdLst>
  <p:sldSz cx="9144000" cy="6858000" type="screen4x3"/>
  <p:notesSz cx="9945688" cy="68119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9CA93-7B27-4CA6-998E-CD2F532D16D1}" type="datetimeFigureOut">
              <a:rPr lang="zh-TW" altLang="en-US" smtClean="0"/>
              <a:t>2015/5/4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33588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9D6D-B624-4DDB-9BA0-2E8091EFB3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927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96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7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7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04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2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2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9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8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04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9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2015/5/4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57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中級聖經希臘文速成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（</a:t>
            </a:r>
            <a:r>
              <a:rPr lang="en-US" altLang="zh-TW" dirty="0" smtClean="0"/>
              <a:t>4</a:t>
            </a:r>
            <a:r>
              <a:rPr lang="zh-TW" altLang="en-US" dirty="0" smtClean="0"/>
              <a:t>小時）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68816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/>
              <a:t>郭承天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政治</a:t>
            </a:r>
            <a:r>
              <a:rPr lang="zh-TW" altLang="en-US" dirty="0"/>
              <a:t>大學政治系特聘教授、宗教所合聘教授</a:t>
            </a:r>
            <a:endParaRPr lang="en-US" altLang="zh-TW" dirty="0" smtClean="0"/>
          </a:p>
          <a:p>
            <a:pPr algn="l"/>
            <a:endParaRPr lang="en-US" altLang="zh-TW" dirty="0" smtClean="0"/>
          </a:p>
          <a:p>
            <a:pPr algn="l"/>
            <a:r>
              <a:rPr lang="en-US" altLang="zh-TW" dirty="0" smtClean="0"/>
              <a:t>Copyright©2015 </a:t>
            </a:r>
            <a:r>
              <a:rPr lang="zh-TW" altLang="zh-TW" dirty="0"/>
              <a:t>郭承天 版權所有</a:t>
            </a:r>
          </a:p>
          <a:p>
            <a:pPr algn="l"/>
            <a:r>
              <a:rPr lang="zh-TW" altLang="zh-TW" dirty="0"/>
              <a:t>歡迎免費下載，但非經作者許可，不得作為商業</a:t>
            </a:r>
            <a:r>
              <a:rPr lang="zh-TW" altLang="zh-TW" dirty="0" smtClean="0"/>
              <a:t>用途</a:t>
            </a:r>
            <a:r>
              <a:rPr lang="zh-TW" altLang="en-US" dirty="0" smtClean="0"/>
              <a:t>。使用本教材需先至</a:t>
            </a:r>
            <a:r>
              <a:rPr lang="en-US" altLang="zh-TW" dirty="0" err="1" smtClean="0"/>
              <a:t>BibleWorks</a:t>
            </a:r>
            <a:r>
              <a:rPr lang="zh-TW" altLang="en-US" dirty="0" smtClean="0"/>
              <a:t>網站下載</a:t>
            </a:r>
            <a:r>
              <a:rPr lang="en-US" altLang="zh-TW" dirty="0" err="1" smtClean="0"/>
              <a:t>bwgrkl</a:t>
            </a:r>
            <a:r>
              <a:rPr lang="zh-TW" altLang="en-US" dirty="0" smtClean="0"/>
              <a:t>字型。惠賜修正建議，請寄</a:t>
            </a:r>
            <a:r>
              <a:rPr lang="en-US" altLang="zh-TW" dirty="0" smtClean="0"/>
              <a:t>ctkuo@nccu.edu.tw</a:t>
            </a:r>
          </a:p>
        </p:txBody>
      </p:sp>
    </p:spTree>
    <p:extLst>
      <p:ext uri="{BB962C8B-B14F-4D97-AF65-F5344CB8AC3E}">
        <p14:creationId xmlns:p14="http://schemas.microsoft.com/office/powerpoint/2010/main" val="35836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名詞</a:t>
            </a:r>
            <a:r>
              <a:rPr lang="zh-TW" altLang="en-US" dirty="0" smtClean="0">
                <a:solidFill>
                  <a:srgbClr val="04617B"/>
                </a:solidFill>
              </a:rPr>
              <a:t>：所有格（</a:t>
            </a:r>
            <a:r>
              <a:rPr lang="en-US" altLang="zh-TW" dirty="0" smtClean="0">
                <a:solidFill>
                  <a:srgbClr val="04617B"/>
                </a:solidFill>
              </a:rPr>
              <a:t>5/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所有格</a:t>
            </a:r>
            <a:r>
              <a:rPr lang="zh-TW" altLang="zh-TW" dirty="0">
                <a:latin typeface="Calibri"/>
                <a:cs typeface="Arial"/>
              </a:rPr>
              <a:t>的主要功能，是為了描述兩個名詞之間的關係，而將其中之一的名詞變為所有格；這個關係可能是親屬、所有權、師生、成分等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翻譯成中文時，大都只要在其中一個名詞後面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加上「的」或「之」</a:t>
            </a:r>
            <a:r>
              <a:rPr lang="zh-TW" altLang="zh-TW" dirty="0">
                <a:latin typeface="Calibri"/>
                <a:cs typeface="Arial"/>
              </a:rPr>
              <a:t>就可以。但是為了現代中文口語的順暢與精確，有時要翻譯成「屬於誰的」、「關於誰」；或者加上刮號，「誰的（兒子、門派）」、「某地的（人）」等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所有格有五種用法：形容用法</a:t>
            </a:r>
            <a:r>
              <a:rPr lang="el-GR" altLang="zh-TW" dirty="0">
                <a:latin typeface="Calibri"/>
                <a:cs typeface="Arial"/>
              </a:rPr>
              <a:t>(adjectival)</a:t>
            </a:r>
            <a:r>
              <a:rPr lang="zh-TW" altLang="zh-TW" dirty="0">
                <a:latin typeface="Calibri"/>
                <a:cs typeface="Arial"/>
              </a:rPr>
              <a:t>、分別用法</a:t>
            </a:r>
            <a:r>
              <a:rPr lang="el-GR" altLang="zh-TW" dirty="0">
                <a:latin typeface="Calibri"/>
                <a:cs typeface="Arial"/>
              </a:rPr>
              <a:t>(ablatival</a:t>
            </a:r>
            <a:r>
              <a:rPr lang="zh-TW" altLang="zh-TW" dirty="0">
                <a:latin typeface="Calibri"/>
                <a:cs typeface="Arial"/>
              </a:rPr>
              <a:t>；或譯「奪格」</a:t>
            </a:r>
            <a:r>
              <a:rPr lang="el-GR" altLang="zh-TW" dirty="0">
                <a:latin typeface="Calibri"/>
                <a:cs typeface="Arial"/>
              </a:rPr>
              <a:t>)</a:t>
            </a:r>
            <a:r>
              <a:rPr lang="zh-TW" altLang="zh-TW" dirty="0">
                <a:latin typeface="Calibri"/>
                <a:cs typeface="Arial"/>
              </a:rPr>
              <a:t>、連接動名詞</a:t>
            </a:r>
            <a:r>
              <a:rPr lang="el-GR" altLang="zh-TW" dirty="0">
                <a:latin typeface="Calibri"/>
                <a:cs typeface="Arial"/>
              </a:rPr>
              <a:t>(verbal)</a:t>
            </a:r>
            <a:r>
              <a:rPr lang="zh-TW" altLang="zh-TW" dirty="0">
                <a:latin typeface="Calibri"/>
                <a:cs typeface="Arial"/>
              </a:rPr>
              <a:t>、副詞用法</a:t>
            </a:r>
            <a:r>
              <a:rPr lang="el-GR" altLang="zh-TW" dirty="0">
                <a:latin typeface="Calibri"/>
                <a:cs typeface="Arial"/>
              </a:rPr>
              <a:t>(adverbial)</a:t>
            </a:r>
            <a:r>
              <a:rPr lang="zh-TW" altLang="zh-TW" dirty="0">
                <a:latin typeface="Calibri"/>
                <a:cs typeface="Arial"/>
              </a:rPr>
              <a:t>、以及跟著特定的字詞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r>
              <a:rPr lang="zh-TW" altLang="en-US" dirty="0">
                <a:solidFill>
                  <a:srgbClr val="FF0000"/>
                </a:solidFill>
                <a:latin typeface="Calibri"/>
                <a:cs typeface="Arial"/>
              </a:rPr>
              <a:t>也翻譯成「的</a:t>
            </a:r>
            <a:r>
              <a:rPr lang="zh-TW" altLang="en-US" dirty="0" smtClean="0">
                <a:solidFill>
                  <a:srgbClr val="FF0000"/>
                </a:solidFill>
                <a:latin typeface="Calibri"/>
                <a:cs typeface="Arial"/>
              </a:rPr>
              <a:t>」、「之」就可以</a:t>
            </a:r>
            <a:r>
              <a:rPr lang="zh-TW" altLang="en-US" dirty="0" smtClean="0">
                <a:latin typeface="Calibri"/>
                <a:cs typeface="Arial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76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名詞：所有格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6/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Calibri"/>
                <a:cs typeface="Arial"/>
              </a:rPr>
              <a:t>說明一個名詞的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所有內容</a:t>
            </a:r>
            <a:r>
              <a:rPr lang="zh-TW" altLang="zh-TW" dirty="0" smtClean="0">
                <a:solidFill>
                  <a:srgbClr val="FF0000"/>
                </a:solidFill>
                <a:latin typeface="Calibri"/>
                <a:cs typeface="Arial"/>
              </a:rPr>
              <a:t>物</a:t>
            </a:r>
            <a:r>
              <a:rPr lang="zh-TW" altLang="en-US" dirty="0" smtClean="0">
                <a:latin typeface="Calibri"/>
                <a:cs typeface="Arial"/>
              </a:rPr>
              <a:t>，</a:t>
            </a:r>
            <a:r>
              <a:rPr lang="zh-TW" altLang="zh-TW" dirty="0">
                <a:latin typeface="Calibri"/>
                <a:cs typeface="Arial"/>
              </a:rPr>
              <a:t>翻譯成中文時，通常要加上「充滿」一詞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en-US" dirty="0" smtClean="0">
                <a:latin typeface="Calibri"/>
                <a:cs typeface="Arial"/>
              </a:rPr>
              <a:t>約</a:t>
            </a:r>
            <a:r>
              <a:rPr lang="en-US" altLang="zh-TW" dirty="0" smtClean="0">
                <a:latin typeface="Calibri"/>
                <a:cs typeface="Arial"/>
              </a:rPr>
              <a:t>21</a:t>
            </a:r>
            <a:r>
              <a:rPr lang="zh-TW" altLang="en-US" dirty="0" smtClean="0">
                <a:latin typeface="Calibri"/>
                <a:cs typeface="Arial"/>
              </a:rPr>
              <a:t>：</a:t>
            </a:r>
            <a:r>
              <a:rPr lang="en-US" altLang="zh-TW" dirty="0" smtClean="0">
                <a:latin typeface="Calibri"/>
                <a:cs typeface="Arial"/>
              </a:rPr>
              <a:t>8</a:t>
            </a:r>
            <a:r>
              <a:rPr lang="zh-TW" altLang="en-US" dirty="0" smtClean="0">
                <a:latin typeface="Calibri"/>
                <a:cs typeface="Arial"/>
              </a:rPr>
              <a:t>  </a:t>
            </a:r>
            <a:r>
              <a:rPr lang="en-US" altLang="zh-TW" dirty="0" smtClean="0">
                <a:latin typeface="Bwgrkl"/>
              </a:rPr>
              <a:t>to</a:t>
            </a:r>
            <a:r>
              <a:rPr lang="en-US" altLang="zh-TW" dirty="0">
                <a:latin typeface="Bwgrkl"/>
              </a:rPr>
              <a:t>. </a:t>
            </a:r>
            <a:r>
              <a:rPr lang="en-US" altLang="zh-TW" dirty="0" err="1">
                <a:latin typeface="Bwgrkl"/>
              </a:rPr>
              <a:t>di,ktuon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tw</a:t>
            </a:r>
            <a:r>
              <a:rPr lang="en-US" altLang="zh-TW" dirty="0">
                <a:latin typeface="Bwgrkl"/>
              </a:rPr>
              <a:t>/n </a:t>
            </a:r>
            <a:r>
              <a:rPr lang="en-US" altLang="zh-TW" dirty="0" err="1" smtClean="0">
                <a:latin typeface="Bwgrkl"/>
              </a:rPr>
              <a:t>ivcqu,wn</a:t>
            </a:r>
            <a:r>
              <a:rPr lang="zh-TW" altLang="zh-TW" dirty="0"/>
              <a:t>充滿魚的網</a:t>
            </a:r>
            <a:endParaRPr lang="en-US" altLang="zh-TW" dirty="0" smtClean="0">
              <a:latin typeface="Calibri"/>
              <a:cs typeface="Arial"/>
            </a:endParaRP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zh-TW" altLang="zh-TW" sz="2400" dirty="0">
                <a:latin typeface="Calibri"/>
                <a:cs typeface="Arial"/>
              </a:rPr>
              <a:t>解釋用的</a:t>
            </a:r>
            <a:r>
              <a:rPr lang="zh-TW" altLang="zh-TW" sz="2400" dirty="0">
                <a:solidFill>
                  <a:srgbClr val="FF0000"/>
                </a:solidFill>
                <a:latin typeface="Calibri"/>
                <a:cs typeface="Arial"/>
              </a:rPr>
              <a:t>同位詞</a:t>
            </a:r>
            <a:r>
              <a:rPr lang="el-GR" altLang="zh-TW" sz="2400" dirty="0">
                <a:latin typeface="Calibri"/>
                <a:cs typeface="Arial"/>
              </a:rPr>
              <a:t>(apposition</a:t>
            </a:r>
            <a:r>
              <a:rPr lang="el-GR" altLang="zh-TW" sz="2400" dirty="0" smtClean="0">
                <a:latin typeface="Calibri"/>
                <a:cs typeface="Arial"/>
              </a:rPr>
              <a:t>)</a:t>
            </a:r>
            <a:r>
              <a:rPr lang="zh-TW" altLang="zh-TW" sz="2400" kern="100" dirty="0">
                <a:latin typeface="Calibri"/>
                <a:cs typeface="Arial"/>
              </a:rPr>
              <a:t> ，可以加上「就是」或頓號「、」或不加，表示兩個名詞為同位</a:t>
            </a:r>
            <a:r>
              <a:rPr lang="zh-TW" altLang="zh-TW" sz="2400" kern="100" dirty="0" smtClean="0">
                <a:latin typeface="Calibri"/>
                <a:cs typeface="Arial"/>
              </a:rPr>
              <a:t>。</a:t>
            </a:r>
            <a:endParaRPr lang="en-US" altLang="zh-TW" sz="2400" kern="100" dirty="0" smtClean="0">
              <a:latin typeface="Calibri"/>
              <a:cs typeface="Arial"/>
            </a:endParaRPr>
          </a:p>
          <a:p>
            <a:pPr marL="548640" lvl="3" indent="-274320">
              <a:buSzPct val="95000"/>
            </a:pPr>
            <a:r>
              <a:rPr lang="zh-TW" altLang="en-US" sz="2300" kern="100" dirty="0" smtClean="0">
                <a:latin typeface="Calibri"/>
                <a:cs typeface="Arial"/>
              </a:rPr>
              <a:t>多</a:t>
            </a:r>
            <a:r>
              <a:rPr lang="en-US" altLang="zh-TW" sz="2300" kern="100" dirty="0" smtClean="0">
                <a:latin typeface="Calibri"/>
                <a:cs typeface="Arial"/>
              </a:rPr>
              <a:t>2</a:t>
            </a:r>
            <a:r>
              <a:rPr lang="zh-TW" altLang="en-US" sz="2300" kern="100" dirty="0" smtClean="0">
                <a:latin typeface="Calibri"/>
                <a:cs typeface="Arial"/>
              </a:rPr>
              <a:t>：</a:t>
            </a:r>
            <a:r>
              <a:rPr lang="en-US" altLang="zh-TW" sz="2300" kern="100" dirty="0" smtClean="0">
                <a:latin typeface="Calibri"/>
                <a:cs typeface="Arial"/>
              </a:rPr>
              <a:t>13</a:t>
            </a:r>
            <a:r>
              <a:rPr lang="zh-TW" altLang="en-US" sz="2300" kern="100" dirty="0" smtClean="0">
                <a:latin typeface="Calibri"/>
                <a:cs typeface="Arial"/>
              </a:rPr>
              <a:t>  </a:t>
            </a:r>
            <a:r>
              <a:rPr lang="en-US" altLang="zh-TW" sz="2400" dirty="0" err="1">
                <a:latin typeface="Bwgrkl"/>
              </a:rPr>
              <a:t>swth</a:t>
            </a:r>
            <a:r>
              <a:rPr lang="en-US" altLang="zh-TW" sz="2400" dirty="0">
                <a:latin typeface="Bwgrkl"/>
              </a:rPr>
              <a:t>/</a:t>
            </a:r>
            <a:r>
              <a:rPr lang="en-US" altLang="zh-TW" sz="2400" dirty="0" err="1">
                <a:latin typeface="Bwgrkl"/>
              </a:rPr>
              <a:t>roj</a:t>
            </a:r>
            <a:r>
              <a:rPr lang="en-US" altLang="zh-TW" sz="2400" dirty="0">
                <a:latin typeface="Bwgrkl"/>
              </a:rPr>
              <a:t> </a:t>
            </a:r>
            <a:r>
              <a:rPr lang="en-US" altLang="zh-TW" sz="2400" dirty="0" err="1">
                <a:latin typeface="Bwgrkl"/>
              </a:rPr>
              <a:t>h`mw</a:t>
            </a:r>
            <a:r>
              <a:rPr lang="en-US" altLang="zh-TW" sz="2400" dirty="0">
                <a:latin typeface="Bwgrkl"/>
              </a:rPr>
              <a:t>/n </a:t>
            </a:r>
            <a:r>
              <a:rPr lang="en-US" altLang="zh-TW" sz="2400" dirty="0" err="1">
                <a:latin typeface="Bwgrkl"/>
              </a:rPr>
              <a:t>VIhsou</a:t>
            </a:r>
            <a:r>
              <a:rPr lang="en-US" altLang="zh-TW" sz="2400" dirty="0">
                <a:latin typeface="Bwgrkl"/>
              </a:rPr>
              <a:t>/ </a:t>
            </a:r>
            <a:r>
              <a:rPr lang="en-US" altLang="zh-TW" sz="2400" dirty="0" err="1">
                <a:latin typeface="Bwgrkl"/>
              </a:rPr>
              <a:t>Cristou</a:t>
            </a:r>
            <a:r>
              <a:rPr lang="en-US" altLang="zh-TW" sz="2400" dirty="0" smtClean="0">
                <a:latin typeface="Bwgrkl"/>
              </a:rPr>
              <a:t>/</a:t>
            </a:r>
            <a:r>
              <a:rPr lang="zh-TW" altLang="en-US" sz="2400" dirty="0" smtClean="0">
                <a:latin typeface="Bwgrkl"/>
              </a:rPr>
              <a:t> </a:t>
            </a:r>
            <a:r>
              <a:rPr lang="zh-TW" altLang="zh-TW" sz="2400" dirty="0" smtClean="0"/>
              <a:t>我們</a:t>
            </a:r>
            <a:r>
              <a:rPr lang="zh-TW" altLang="zh-TW" sz="2400" dirty="0"/>
              <a:t>的救主（就是）耶穌基督</a:t>
            </a:r>
            <a:endParaRPr lang="en-US" altLang="zh-TW" sz="2300" kern="100" dirty="0" smtClean="0">
              <a:latin typeface="Calibri"/>
              <a:cs typeface="Arial"/>
            </a:endParaRP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zh-TW" altLang="en-US" sz="2400" kern="100" dirty="0" smtClean="0">
                <a:latin typeface="Calibri"/>
                <a:cs typeface="Arial"/>
              </a:rPr>
              <a:t>表示所使用的「</a:t>
            </a:r>
            <a:r>
              <a:rPr lang="zh-TW" altLang="en-US" sz="2400" kern="100" dirty="0" smtClean="0">
                <a:solidFill>
                  <a:srgbClr val="FF0000"/>
                </a:solidFill>
                <a:latin typeface="Calibri"/>
                <a:cs typeface="Arial"/>
              </a:rPr>
              <a:t>方法</a:t>
            </a:r>
            <a:r>
              <a:rPr lang="zh-TW" altLang="en-US" sz="2400" kern="100" dirty="0" smtClean="0">
                <a:latin typeface="Calibri"/>
                <a:cs typeface="Arial"/>
              </a:rPr>
              <a:t>」。</a:t>
            </a:r>
            <a:endParaRPr lang="en-US" altLang="zh-TW" sz="2400" kern="100" dirty="0" smtClean="0">
              <a:latin typeface="Calibri"/>
              <a:cs typeface="Arial"/>
            </a:endParaRPr>
          </a:p>
          <a:p>
            <a:pPr marL="548640" lvl="3" indent="-274320">
              <a:buSzPct val="95000"/>
            </a:pPr>
            <a:r>
              <a:rPr lang="zh-TW" altLang="en-US" sz="2300" kern="100" dirty="0" smtClean="0">
                <a:latin typeface="Calibri"/>
                <a:cs typeface="Arial"/>
              </a:rPr>
              <a:t>羅</a:t>
            </a:r>
            <a:r>
              <a:rPr lang="en-US" altLang="zh-TW" sz="2300" kern="100" dirty="0" smtClean="0">
                <a:latin typeface="Calibri"/>
                <a:cs typeface="Arial"/>
              </a:rPr>
              <a:t>4</a:t>
            </a:r>
            <a:r>
              <a:rPr lang="zh-TW" altLang="en-US" sz="2300" kern="100" dirty="0" smtClean="0">
                <a:latin typeface="Calibri"/>
                <a:cs typeface="Arial"/>
              </a:rPr>
              <a:t>：</a:t>
            </a:r>
            <a:r>
              <a:rPr lang="en-US" altLang="zh-TW" sz="2300" kern="100" dirty="0" smtClean="0">
                <a:latin typeface="Calibri"/>
                <a:cs typeface="Arial"/>
              </a:rPr>
              <a:t>11</a:t>
            </a:r>
            <a:r>
              <a:rPr lang="zh-TW" altLang="en-US" sz="2300" kern="100" dirty="0" smtClean="0">
                <a:latin typeface="Calibri"/>
                <a:cs typeface="Arial"/>
              </a:rPr>
              <a:t>  </a:t>
            </a:r>
            <a:r>
              <a:rPr lang="en-US" altLang="zh-TW" sz="2300" dirty="0" err="1">
                <a:latin typeface="Bwgrkl"/>
              </a:rPr>
              <a:t>th</a:t>
            </a:r>
            <a:r>
              <a:rPr lang="en-US" altLang="zh-TW" sz="2300" dirty="0">
                <a:latin typeface="Bwgrkl"/>
              </a:rPr>
              <a:t>/j </a:t>
            </a:r>
            <a:r>
              <a:rPr lang="en-US" altLang="zh-TW" sz="2300" dirty="0" err="1">
                <a:latin typeface="Bwgrkl"/>
              </a:rPr>
              <a:t>dikaiosu,nhj</a:t>
            </a:r>
            <a:r>
              <a:rPr lang="en-US" altLang="zh-TW" sz="2300" dirty="0">
                <a:latin typeface="Bwgrkl"/>
              </a:rPr>
              <a:t> </a:t>
            </a:r>
            <a:r>
              <a:rPr lang="en-US" altLang="zh-TW" sz="2300" dirty="0" err="1">
                <a:latin typeface="Bwgrkl"/>
              </a:rPr>
              <a:t>th</a:t>
            </a:r>
            <a:r>
              <a:rPr lang="en-US" altLang="zh-TW" sz="2300" dirty="0">
                <a:latin typeface="Bwgrkl"/>
              </a:rPr>
              <a:t>/j </a:t>
            </a:r>
            <a:r>
              <a:rPr lang="en-US" altLang="zh-TW" sz="2300" dirty="0" err="1" smtClean="0">
                <a:latin typeface="Bwgrkl"/>
              </a:rPr>
              <a:t>pi,stewj</a:t>
            </a:r>
            <a:r>
              <a:rPr lang="zh-TW" altLang="en-US" sz="2300" dirty="0" smtClean="0">
                <a:latin typeface="Bwgrkl"/>
              </a:rPr>
              <a:t> </a:t>
            </a:r>
            <a:r>
              <a:rPr lang="zh-TW" altLang="zh-TW" sz="2300" dirty="0"/>
              <a:t> 靠著信心的義行（不是「因信稱義」）</a:t>
            </a:r>
            <a:endParaRPr lang="zh-TW" altLang="zh-TW" sz="2300" kern="100" dirty="0">
              <a:latin typeface="Calibri"/>
              <a:cs typeface="Arial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46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名詞</a:t>
            </a:r>
            <a:r>
              <a:rPr lang="zh-TW" altLang="en-US" dirty="0" smtClean="0">
                <a:solidFill>
                  <a:srgbClr val="04617B"/>
                </a:solidFill>
              </a:rPr>
              <a:t>：間接受格（</a:t>
            </a:r>
            <a:r>
              <a:rPr lang="en-US" altLang="zh-TW" dirty="0" smtClean="0">
                <a:solidFill>
                  <a:srgbClr val="04617B"/>
                </a:solidFill>
              </a:rPr>
              <a:t>7/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kern="100" dirty="0">
                <a:latin typeface="Calibri"/>
                <a:cs typeface="Arial"/>
              </a:rPr>
              <a:t>大部分的間接受詞是指被一個動作影響的「間接」對象</a:t>
            </a:r>
            <a:r>
              <a:rPr lang="zh-TW" altLang="zh-TW" kern="100" dirty="0" smtClean="0">
                <a:latin typeface="Calibri"/>
                <a:cs typeface="Arial"/>
              </a:rPr>
              <a:t>。</a:t>
            </a:r>
            <a:endParaRPr lang="en-US" altLang="zh-TW" kern="100" dirty="0" smtClean="0">
              <a:latin typeface="Calibri"/>
              <a:cs typeface="Arial"/>
            </a:endParaRPr>
          </a:p>
          <a:p>
            <a:r>
              <a:rPr lang="zh-TW" altLang="zh-TW" kern="100" dirty="0" smtClean="0">
                <a:latin typeface="Calibri"/>
                <a:cs typeface="Arial"/>
              </a:rPr>
              <a:t>有些</a:t>
            </a:r>
            <a:r>
              <a:rPr lang="zh-TW" altLang="zh-TW" kern="100" dirty="0">
                <a:latin typeface="Calibri"/>
                <a:cs typeface="Arial"/>
              </a:rPr>
              <a:t>間接受詞則具有所有格、副詞、直接受格的功能；這些都是為了強調間接受詞與另一名詞或動詞之間的緊密關係。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61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名詞：間接受格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8/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kern="0" dirty="0">
                <a:latin typeface="Times New Roman"/>
                <a:cs typeface="Times New Roman"/>
              </a:rPr>
              <a:t>表達從</a:t>
            </a:r>
            <a:r>
              <a:rPr lang="zh-TW" altLang="zh-TW" kern="0" dirty="0">
                <a:solidFill>
                  <a:srgbClr val="FF0000"/>
                </a:solidFill>
                <a:latin typeface="Times New Roman"/>
                <a:cs typeface="Times New Roman"/>
              </a:rPr>
              <a:t>某人的觀點</a:t>
            </a:r>
            <a:r>
              <a:rPr lang="zh-TW" altLang="zh-TW" kern="0" dirty="0">
                <a:latin typeface="Times New Roman"/>
                <a:cs typeface="Times New Roman"/>
              </a:rPr>
              <a:t>來</a:t>
            </a:r>
            <a:r>
              <a:rPr lang="zh-TW" altLang="zh-TW" kern="0" dirty="0" smtClean="0">
                <a:latin typeface="Times New Roman"/>
                <a:cs typeface="Times New Roman"/>
              </a:rPr>
              <a:t>看</a:t>
            </a:r>
            <a:r>
              <a:rPr lang="zh-TW" altLang="en-US" kern="0" dirty="0" smtClean="0">
                <a:latin typeface="Times New Roman"/>
                <a:cs typeface="Times New Roman"/>
              </a:rPr>
              <a:t>，</a:t>
            </a:r>
            <a:r>
              <a:rPr lang="zh-TW" altLang="zh-TW" kern="0" dirty="0">
                <a:latin typeface="Times New Roman"/>
                <a:cs typeface="Times New Roman"/>
              </a:rPr>
              <a:t>中文翻譯成「就</a:t>
            </a:r>
            <a:r>
              <a:rPr lang="el-GR" altLang="zh-TW" kern="0" dirty="0">
                <a:latin typeface="Times New Roman"/>
              </a:rPr>
              <a:t>...</a:t>
            </a:r>
            <a:r>
              <a:rPr lang="zh-TW" altLang="zh-TW" kern="0" dirty="0">
                <a:latin typeface="Times New Roman"/>
                <a:cs typeface="Times New Roman"/>
              </a:rPr>
              <a:t>而言</a:t>
            </a:r>
            <a:r>
              <a:rPr lang="zh-TW" altLang="zh-TW" kern="0" dirty="0" smtClean="0">
                <a:latin typeface="Times New Roman"/>
                <a:cs typeface="Times New Roman"/>
              </a:rPr>
              <a:t>」</a:t>
            </a:r>
            <a:r>
              <a:rPr lang="zh-TW" altLang="en-US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en-US" kern="0" dirty="0" smtClean="0">
                <a:latin typeface="Times New Roman"/>
                <a:cs typeface="Times New Roman"/>
              </a:rPr>
              <a:t>徒</a:t>
            </a:r>
            <a:r>
              <a:rPr lang="en-US" altLang="zh-TW" kern="0" dirty="0" smtClean="0">
                <a:latin typeface="Times New Roman"/>
                <a:cs typeface="Times New Roman"/>
              </a:rPr>
              <a:t>7</a:t>
            </a:r>
            <a:r>
              <a:rPr lang="zh-TW" altLang="en-US" kern="0" dirty="0" smtClean="0">
                <a:latin typeface="Times New Roman"/>
                <a:cs typeface="Times New Roman"/>
              </a:rPr>
              <a:t>：</a:t>
            </a:r>
            <a:r>
              <a:rPr lang="en-US" altLang="zh-TW" kern="0" dirty="0" smtClean="0">
                <a:latin typeface="Times New Roman"/>
                <a:cs typeface="Times New Roman"/>
              </a:rPr>
              <a:t>20</a:t>
            </a:r>
            <a:r>
              <a:rPr lang="zh-TW" altLang="en-US" kern="0" dirty="0" smtClean="0">
                <a:latin typeface="Times New Roman"/>
                <a:cs typeface="Times New Roman"/>
              </a:rPr>
              <a:t>  </a:t>
            </a:r>
            <a:r>
              <a:rPr lang="en-US" altLang="zh-TW" dirty="0">
                <a:latin typeface="Bwgrkl"/>
              </a:rPr>
              <a:t>h=n </a:t>
            </a:r>
            <a:r>
              <a:rPr lang="en-US" altLang="zh-TW" dirty="0" err="1">
                <a:latin typeface="Bwgrkl"/>
              </a:rPr>
              <a:t>avstei</a:t>
            </a:r>
            <a:r>
              <a:rPr lang="en-US" altLang="zh-TW" dirty="0">
                <a:latin typeface="Bwgrkl"/>
              </a:rPr>
              <a:t>/</a:t>
            </a:r>
            <a:r>
              <a:rPr lang="en-US" altLang="zh-TW" dirty="0" err="1">
                <a:latin typeface="Bwgrkl"/>
              </a:rPr>
              <a:t>oj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tw</a:t>
            </a:r>
            <a:r>
              <a:rPr lang="en-US" altLang="zh-TW" dirty="0">
                <a:latin typeface="Bwgrkl"/>
              </a:rPr>
              <a:t>/| </a:t>
            </a:r>
            <a:r>
              <a:rPr lang="en-US" altLang="zh-TW" dirty="0" err="1">
                <a:latin typeface="Bwgrkl"/>
              </a:rPr>
              <a:t>qew</a:t>
            </a:r>
            <a:r>
              <a:rPr lang="en-US" altLang="zh-TW" dirty="0">
                <a:latin typeface="Bwgrkl"/>
              </a:rPr>
              <a:t>/|</a:t>
            </a:r>
            <a:r>
              <a:rPr lang="zh-TW" altLang="en-US" kern="0" dirty="0" smtClean="0">
                <a:latin typeface="Times New Roman"/>
                <a:cs typeface="Times New Roman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就</a:t>
            </a:r>
            <a:r>
              <a:rPr lang="zh-TW" altLang="zh-TW" kern="0" dirty="0">
                <a:latin typeface="Times New Roman"/>
                <a:cs typeface="Times New Roman"/>
              </a:rPr>
              <a:t>神而言，他一直是俊美</a:t>
            </a:r>
            <a:r>
              <a:rPr lang="zh-TW" altLang="zh-TW" kern="0" dirty="0" smtClean="0">
                <a:latin typeface="Times New Roman"/>
                <a:cs typeface="Times New Roman"/>
              </a:rPr>
              <a:t>的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zh-TW" dirty="0" smtClean="0">
                <a:latin typeface="Calibri"/>
                <a:cs typeface="Arial"/>
              </a:rPr>
              <a:t>依</a:t>
            </a:r>
            <a:r>
              <a:rPr lang="zh-TW" altLang="en-US" dirty="0" smtClean="0">
                <a:latin typeface="Calibri"/>
                <a:cs typeface="Arial"/>
              </a:rPr>
              <a:t>照</a:t>
            </a:r>
            <a:r>
              <a:rPr lang="zh-TW" altLang="zh-TW" dirty="0" smtClean="0">
                <a:solidFill>
                  <a:srgbClr val="FF0000"/>
                </a:solidFill>
                <a:latin typeface="Calibri"/>
                <a:cs typeface="Arial"/>
              </a:rPr>
              <a:t>法則</a:t>
            </a:r>
            <a:endParaRPr lang="en-US" altLang="zh-TW" dirty="0">
              <a:solidFill>
                <a:srgbClr val="FF0000"/>
              </a:solidFill>
              <a:latin typeface="Calibri"/>
              <a:cs typeface="Arial"/>
            </a:endParaRPr>
          </a:p>
          <a:p>
            <a:pPr lvl="1"/>
            <a:r>
              <a:rPr lang="zh-TW" altLang="en-US" dirty="0" smtClean="0">
                <a:latin typeface="Calibri"/>
                <a:cs typeface="Arial"/>
              </a:rPr>
              <a:t>加</a:t>
            </a:r>
            <a:r>
              <a:rPr lang="en-US" altLang="zh-TW" dirty="0" smtClean="0">
                <a:latin typeface="Calibri"/>
                <a:cs typeface="Arial"/>
              </a:rPr>
              <a:t>5</a:t>
            </a:r>
            <a:r>
              <a:rPr lang="zh-TW" altLang="en-US" dirty="0" smtClean="0">
                <a:latin typeface="Calibri"/>
                <a:cs typeface="Arial"/>
              </a:rPr>
              <a:t>：</a:t>
            </a:r>
            <a:r>
              <a:rPr lang="en-US" altLang="zh-TW" dirty="0" smtClean="0">
                <a:latin typeface="Calibri"/>
                <a:cs typeface="Arial"/>
              </a:rPr>
              <a:t>16</a:t>
            </a:r>
            <a:r>
              <a:rPr lang="zh-TW" altLang="en-US" dirty="0" smtClean="0">
                <a:latin typeface="Calibri"/>
                <a:cs typeface="Arial"/>
              </a:rPr>
              <a:t>  </a:t>
            </a:r>
            <a:r>
              <a:rPr lang="en-US" altLang="zh-TW" dirty="0" err="1" smtClean="0">
                <a:latin typeface="Bwgrkl"/>
              </a:rPr>
              <a:t>pneu,mati</a:t>
            </a:r>
            <a:r>
              <a:rPr lang="en-US" altLang="zh-TW" dirty="0" smtClean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peripatei</a:t>
            </a:r>
            <a:r>
              <a:rPr lang="en-US" altLang="zh-TW" dirty="0">
                <a:latin typeface="Bwgrkl"/>
              </a:rPr>
              <a:t>/</a:t>
            </a:r>
            <a:r>
              <a:rPr lang="en-US" altLang="zh-TW" dirty="0" err="1">
                <a:latin typeface="Bwgrkl"/>
              </a:rPr>
              <a:t>te</a:t>
            </a:r>
            <a:r>
              <a:rPr lang="zh-TW" altLang="en-US" dirty="0" smtClean="0">
                <a:latin typeface="Calibri"/>
                <a:cs typeface="Aria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你們</a:t>
            </a:r>
            <a:r>
              <a:rPr lang="zh-TW" altLang="zh-TW" kern="0" dirty="0">
                <a:latin typeface="Times New Roman"/>
                <a:cs typeface="Times New Roman"/>
              </a:rPr>
              <a:t>必須藉著靈（或「在靈裡」？）而行</a:t>
            </a:r>
            <a:r>
              <a:rPr lang="zh-TW" altLang="zh-TW" kern="0" dirty="0" smtClean="0">
                <a:latin typeface="Times New Roman"/>
                <a:cs typeface="Times New Roman"/>
              </a:rPr>
              <a:t>！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en-US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使用</a:t>
            </a:r>
            <a:r>
              <a:rPr lang="zh-TW" altLang="en-US" kern="0" dirty="0" smtClean="0">
                <a:latin typeface="Times New Roman"/>
                <a:cs typeface="Times New Roman"/>
              </a:rPr>
              <a:t>。</a:t>
            </a:r>
            <a:r>
              <a:rPr lang="zh-TW" altLang="zh-TW" dirty="0">
                <a:latin typeface="Calibri"/>
                <a:cs typeface="Arial"/>
              </a:rPr>
              <a:t>在間接受詞前加上「用</a:t>
            </a:r>
            <a:r>
              <a:rPr lang="en-US" altLang="zh-TW" dirty="0">
                <a:latin typeface="Calibri"/>
                <a:cs typeface="Arial"/>
              </a:rPr>
              <a:t>…</a:t>
            </a:r>
            <a:r>
              <a:rPr lang="zh-TW" altLang="zh-TW" dirty="0" smtClean="0">
                <a:latin typeface="Calibri"/>
                <a:cs typeface="Arial"/>
              </a:rPr>
              <a:t>」</a:t>
            </a:r>
            <a:r>
              <a:rPr lang="zh-TW" altLang="en-US" dirty="0" smtClean="0">
                <a:latin typeface="Calibri"/>
                <a:cs typeface="Arial"/>
              </a:rPr>
              <a:t>。</a:t>
            </a:r>
            <a:endParaRPr lang="en-US" altLang="zh-TW" dirty="0" smtClean="0"/>
          </a:p>
          <a:p>
            <a:pPr lvl="1"/>
            <a:r>
              <a:rPr lang="zh-TW" altLang="en-US" kern="0" dirty="0" smtClean="0">
                <a:latin typeface="Times New Roman"/>
                <a:cs typeface="Times New Roman"/>
              </a:rPr>
              <a:t>羅</a:t>
            </a:r>
            <a:r>
              <a:rPr lang="en-US" altLang="zh-TW" kern="0" dirty="0" smtClean="0">
                <a:latin typeface="Times New Roman"/>
                <a:cs typeface="Times New Roman"/>
              </a:rPr>
              <a:t>3</a:t>
            </a:r>
            <a:r>
              <a:rPr lang="zh-TW" altLang="en-US" kern="0" dirty="0" smtClean="0">
                <a:latin typeface="Times New Roman"/>
                <a:cs typeface="Times New Roman"/>
              </a:rPr>
              <a:t>：</a:t>
            </a:r>
            <a:r>
              <a:rPr lang="en-US" altLang="zh-TW" kern="0" dirty="0" smtClean="0">
                <a:latin typeface="Times New Roman"/>
                <a:cs typeface="Times New Roman"/>
              </a:rPr>
              <a:t>28</a:t>
            </a:r>
            <a:r>
              <a:rPr lang="zh-TW" altLang="en-US" kern="0" dirty="0" smtClean="0">
                <a:latin typeface="Times New Roman"/>
                <a:cs typeface="Times New Roman"/>
              </a:rPr>
              <a:t>  </a:t>
            </a:r>
            <a:r>
              <a:rPr lang="en-US" altLang="zh-TW" dirty="0" err="1">
                <a:latin typeface="Bwgrkl"/>
              </a:rPr>
              <a:t>logizo,meqa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ga.r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dikaiou</a:t>
            </a:r>
            <a:r>
              <a:rPr lang="en-US" altLang="zh-TW" dirty="0">
                <a:latin typeface="Bwgrkl"/>
              </a:rPr>
              <a:t>/</a:t>
            </a:r>
            <a:r>
              <a:rPr lang="en-US" altLang="zh-TW" dirty="0" err="1">
                <a:latin typeface="Bwgrkl"/>
              </a:rPr>
              <a:t>sqai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pi,stei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a;nqrwpon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cwri.j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e;rgwn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 smtClean="0">
                <a:latin typeface="Bwgrkl"/>
              </a:rPr>
              <a:t>no,mou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Bwgrkl"/>
                <a:cs typeface="Bwgrkl"/>
              </a:rPr>
              <a:t>因為</a:t>
            </a:r>
            <a:r>
              <a:rPr lang="zh-TW" altLang="zh-TW" kern="0" dirty="0">
                <a:latin typeface="Bwgrkl"/>
                <a:cs typeface="Bwgrkl"/>
              </a:rPr>
              <a:t>我們主張人藉著信心成義，而非（不只是）實踐律法</a:t>
            </a:r>
            <a:endParaRPr lang="en-US" altLang="zh-TW" kern="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704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名詞</a:t>
            </a:r>
            <a:r>
              <a:rPr lang="zh-TW" altLang="en-US" dirty="0" smtClean="0">
                <a:solidFill>
                  <a:srgbClr val="04617B"/>
                </a:solidFill>
              </a:rPr>
              <a:t>：直接受</a:t>
            </a:r>
            <a:r>
              <a:rPr lang="zh-TW" altLang="en-US" dirty="0">
                <a:solidFill>
                  <a:srgbClr val="04617B"/>
                </a:solidFill>
              </a:rPr>
              <a:t>格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9/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Calibri"/>
                <a:cs typeface="Arial"/>
              </a:rPr>
              <a:t>直接受詞是及物動詞的動作對象，也因此反而限定了動作的程度、方向和目標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 smtClean="0">
                <a:latin typeface="Calibri"/>
                <a:cs typeface="Arial"/>
              </a:rPr>
              <a:t>相對</a:t>
            </a:r>
            <a:r>
              <a:rPr lang="zh-TW" altLang="zh-TW" dirty="0">
                <a:latin typeface="Calibri"/>
                <a:cs typeface="Arial"/>
              </a:rPr>
              <a:t>於間接受格是在說明動作的內涵（與行動者的緊密關連），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直接受格式在說明動作外顯的程度、方向和目標</a:t>
            </a:r>
            <a:r>
              <a:rPr lang="zh-TW" altLang="zh-TW" dirty="0">
                <a:latin typeface="Calibri"/>
                <a:cs typeface="Arial"/>
              </a:rPr>
              <a:t>，而與行動者沒有必然的</a:t>
            </a:r>
            <a:r>
              <a:rPr lang="zh-TW" altLang="zh-TW" dirty="0" smtClean="0">
                <a:latin typeface="Calibri"/>
                <a:cs typeface="Arial"/>
              </a:rPr>
              <a:t>緊密關係。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/>
              <a:t>翻譯成中文時，沒有太大的差異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/>
              <a:t>直接受格的用法有三：實名詞、副詞、以及跟在特定的介系詞後面，展現出直接受格的文法彈性，以及與其他名詞格性的混用。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263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名詞：直接受格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10/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kern="0" dirty="0">
                <a:latin typeface="Times New Roman"/>
                <a:cs typeface="Times New Roman"/>
              </a:rPr>
              <a:t>兩個直接受</a:t>
            </a:r>
            <a:r>
              <a:rPr lang="zh-TW" altLang="zh-TW" kern="0" dirty="0" smtClean="0">
                <a:latin typeface="Times New Roman"/>
                <a:cs typeface="Times New Roman"/>
              </a:rPr>
              <a:t>格</a:t>
            </a:r>
            <a:r>
              <a:rPr lang="zh-TW" altLang="en-US" kern="0" dirty="0" smtClean="0">
                <a:latin typeface="Times New Roman"/>
                <a:cs typeface="Times New Roman"/>
              </a:rPr>
              <a:t>時，</a:t>
            </a:r>
            <a:r>
              <a:rPr lang="zh-TW" altLang="zh-TW" kern="0" dirty="0">
                <a:latin typeface="Times New Roman"/>
                <a:cs typeface="Times New Roman"/>
              </a:rPr>
              <a:t>作者想要表達這個「物」與行動者的關係較疏遠，而與「人」的關係比較</a:t>
            </a:r>
            <a:r>
              <a:rPr lang="zh-TW" altLang="zh-TW" kern="0" dirty="0" smtClean="0">
                <a:latin typeface="Times New Roman"/>
                <a:cs typeface="Times New Roman"/>
              </a:rPr>
              <a:t>近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dirty="0">
                <a:latin typeface="Calibri"/>
                <a:cs typeface="Arial"/>
              </a:rPr>
              <a:t>約</a:t>
            </a:r>
            <a:r>
              <a:rPr lang="el-GR" altLang="zh-TW" dirty="0">
                <a:latin typeface="Calibri"/>
                <a:cs typeface="Arial"/>
              </a:rPr>
              <a:t>14</a:t>
            </a:r>
            <a:r>
              <a:rPr lang="zh-TW" altLang="zh-TW" dirty="0" smtClean="0">
                <a:latin typeface="Calibri"/>
                <a:cs typeface="Arial"/>
              </a:rPr>
              <a:t>：</a:t>
            </a:r>
            <a:r>
              <a:rPr lang="en-US" altLang="zh-TW" dirty="0" smtClean="0">
                <a:latin typeface="Calibri"/>
                <a:cs typeface="Arial"/>
              </a:rPr>
              <a:t>26</a:t>
            </a:r>
            <a:r>
              <a:rPr lang="zh-TW" altLang="en-US" dirty="0" smtClean="0">
                <a:latin typeface="Calibri"/>
                <a:cs typeface="Arial"/>
              </a:rPr>
              <a:t> </a:t>
            </a:r>
            <a:r>
              <a:rPr lang="en-US" altLang="zh-TW" dirty="0" err="1">
                <a:latin typeface="Bwgrkl"/>
              </a:rPr>
              <a:t>evkei</a:t>
            </a:r>
            <a:r>
              <a:rPr lang="en-US" altLang="zh-TW" dirty="0">
                <a:latin typeface="Bwgrkl"/>
              </a:rPr>
              <a:t>/</a:t>
            </a:r>
            <a:r>
              <a:rPr lang="en-US" altLang="zh-TW" dirty="0" err="1">
                <a:latin typeface="Bwgrkl"/>
              </a:rPr>
              <a:t>noj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u`ma</a:t>
            </a:r>
            <a:r>
              <a:rPr lang="en-US" altLang="zh-TW" dirty="0">
                <a:latin typeface="Bwgrkl"/>
              </a:rPr>
              <a:t>/j </a:t>
            </a:r>
            <a:r>
              <a:rPr lang="en-US" altLang="zh-TW" dirty="0" err="1">
                <a:latin typeface="Bwgrkl"/>
              </a:rPr>
              <a:t>dida,xei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pa,nta</a:t>
            </a:r>
            <a:r>
              <a:rPr lang="en-US" altLang="zh-TW" dirty="0">
                <a:latin typeface="Bwgrkl"/>
              </a:rPr>
              <a:t> </a:t>
            </a:r>
            <a:r>
              <a:rPr lang="zh-TW" altLang="en-US" dirty="0" smtClean="0">
                <a:latin typeface="Calibri"/>
                <a:cs typeface="Aria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祂</a:t>
            </a:r>
            <a:r>
              <a:rPr lang="zh-TW" altLang="zh-TW" kern="0" dirty="0">
                <a:latin typeface="Times New Roman"/>
                <a:cs typeface="Times New Roman"/>
              </a:rPr>
              <a:t>自己必指教你們所有</a:t>
            </a:r>
            <a:r>
              <a:rPr lang="zh-TW" altLang="zh-TW" kern="0" dirty="0" smtClean="0">
                <a:latin typeface="Times New Roman"/>
                <a:cs typeface="Times New Roman"/>
              </a:rPr>
              <a:t>事情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zh-TW" dirty="0">
                <a:latin typeface="Calibri"/>
                <a:cs typeface="Arial"/>
              </a:rPr>
              <a:t>同位</a:t>
            </a:r>
            <a:r>
              <a:rPr lang="zh-TW" altLang="zh-TW" dirty="0" smtClean="0">
                <a:latin typeface="Calibri"/>
                <a:cs typeface="Arial"/>
              </a:rPr>
              <a:t>語</a:t>
            </a:r>
            <a:r>
              <a:rPr lang="zh-TW" altLang="en-US" dirty="0" smtClean="0">
                <a:latin typeface="Calibri"/>
                <a:cs typeface="Arial"/>
              </a:rPr>
              <a:t>。</a:t>
            </a:r>
            <a:r>
              <a:rPr lang="zh-TW" altLang="zh-TW" dirty="0">
                <a:latin typeface="Calibri"/>
                <a:cs typeface="Arial"/>
              </a:rPr>
              <a:t>直接受詞與主詞是同一人</a:t>
            </a:r>
            <a:r>
              <a:rPr lang="zh-TW" altLang="zh-TW" dirty="0" smtClean="0">
                <a:latin typeface="Calibri"/>
                <a:cs typeface="Arial"/>
              </a:rPr>
              <a:t>事物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可</a:t>
            </a:r>
            <a:r>
              <a:rPr lang="en-US" altLang="zh-TW" kern="0" dirty="0">
                <a:latin typeface="Times New Roman"/>
              </a:rPr>
              <a:t>1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n-US" altLang="zh-TW" kern="0" dirty="0">
                <a:latin typeface="Times New Roman"/>
              </a:rPr>
              <a:t>16  </a:t>
            </a:r>
            <a:r>
              <a:rPr lang="en-US" altLang="zh-TW" kern="0" dirty="0" err="1">
                <a:latin typeface="Bwgrkl"/>
                <a:cs typeface="Bwgrkl"/>
              </a:rPr>
              <a:t>VAndre,an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to.n</a:t>
            </a:r>
            <a:r>
              <a:rPr lang="en-US" altLang="zh-TW" b="1" kern="0" dirty="0">
                <a:latin typeface="Bwgrkl"/>
                <a:cs typeface="Bwgrkl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avdelfo.n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Si,mwnoj</a:t>
            </a:r>
            <a:r>
              <a:rPr lang="en-US" altLang="zh-TW" kern="0" dirty="0">
                <a:latin typeface="Times New Roman"/>
              </a:rPr>
              <a:t> </a:t>
            </a:r>
            <a:r>
              <a:rPr lang="zh-TW" altLang="zh-TW" kern="0" dirty="0">
                <a:latin typeface="Times New Roman"/>
                <a:cs typeface="Times New Roman"/>
              </a:rPr>
              <a:t>安得烈，就是西門的兄弟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 smtClean="0">
                <a:latin typeface="Calibri"/>
                <a:cs typeface="Arial"/>
              </a:rPr>
              <a:t>直接</a:t>
            </a:r>
            <a:r>
              <a:rPr lang="zh-TW" altLang="zh-TW" dirty="0">
                <a:latin typeface="Calibri"/>
                <a:cs typeface="Arial"/>
              </a:rPr>
              <a:t>受詞當作</a:t>
            </a:r>
            <a:r>
              <a:rPr lang="zh-TW" altLang="zh-TW" dirty="0" smtClean="0">
                <a:latin typeface="Calibri"/>
                <a:cs typeface="Arial"/>
              </a:rPr>
              <a:t>副詞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dirty="0">
                <a:latin typeface="Calibri"/>
                <a:cs typeface="Arial"/>
              </a:rPr>
              <a:t>太</a:t>
            </a:r>
            <a:r>
              <a:rPr lang="en-US" altLang="zh-TW" dirty="0">
                <a:latin typeface="Calibri"/>
                <a:cs typeface="Arial"/>
              </a:rPr>
              <a:t>10</a:t>
            </a:r>
            <a:r>
              <a:rPr lang="zh-TW" altLang="zh-TW" dirty="0">
                <a:latin typeface="Calibri"/>
                <a:cs typeface="Arial"/>
              </a:rPr>
              <a:t>：</a:t>
            </a:r>
            <a:r>
              <a:rPr lang="en-US" altLang="zh-TW" dirty="0">
                <a:latin typeface="Calibri"/>
                <a:cs typeface="Arial"/>
              </a:rPr>
              <a:t>8  </a:t>
            </a:r>
            <a:r>
              <a:rPr lang="en-US" altLang="zh-TW" b="1" kern="0" dirty="0" err="1">
                <a:latin typeface="Bwgrkl"/>
                <a:cs typeface="Bwgrkl"/>
              </a:rPr>
              <a:t>dwrea.n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evla,bete</a:t>
            </a:r>
            <a:r>
              <a:rPr lang="en-US" altLang="zh-TW" kern="0" dirty="0">
                <a:latin typeface="Bwgrkl"/>
                <a:cs typeface="Bwgrkl"/>
              </a:rPr>
              <a:t>( </a:t>
            </a:r>
            <a:r>
              <a:rPr lang="en-US" altLang="zh-TW" b="1" kern="0" dirty="0" err="1">
                <a:latin typeface="Bwgrkl"/>
                <a:cs typeface="Bwgrkl"/>
              </a:rPr>
              <a:t>dwrea.n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do,te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zh-TW" altLang="zh-TW" kern="0" dirty="0">
                <a:latin typeface="Bwgrkl"/>
                <a:cs typeface="Bwgrkl"/>
              </a:rPr>
              <a:t>你們免費地獲得，就要免費地付出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047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51443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第二小時：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冠詞</a:t>
            </a:r>
            <a:r>
              <a:rPr lang="zh-TW" altLang="zh-TW" dirty="0"/>
              <a:t>、形容詞、代名詞、介系詞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22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《</a:t>
            </a:r>
            <a:r>
              <a:rPr lang="zh-TW" altLang="en-US" dirty="0" smtClean="0"/>
              <a:t>新標點和合本</a:t>
            </a:r>
            <a:r>
              <a:rPr lang="zh-TW" altLang="zh-TW" dirty="0"/>
              <a:t>》</a:t>
            </a:r>
            <a:r>
              <a:rPr lang="zh-TW" altLang="en-US" dirty="0" smtClean="0"/>
              <a:t>的野史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 smtClean="0"/>
              <a:t>一群華人神學家想</a:t>
            </a:r>
            <a:r>
              <a:rPr lang="zh-TW" altLang="en-US" dirty="0" smtClean="0"/>
              <a:t>要</a:t>
            </a:r>
            <a:r>
              <a:rPr lang="zh-TW" altLang="zh-TW" dirty="0" smtClean="0">
                <a:solidFill>
                  <a:srgbClr val="FF0000"/>
                </a:solidFill>
              </a:rPr>
              <a:t>大幅修正</a:t>
            </a:r>
            <a:r>
              <a:rPr lang="zh-TW" altLang="zh-TW" dirty="0" smtClean="0"/>
              <a:t>《和合本》。他們計畫先討論出一套詳細的翻譯原則，然後分工完成翻譯。但是因為宗派背景不同，</a:t>
            </a:r>
            <a:r>
              <a:rPr lang="zh-TW" altLang="en-US" dirty="0" smtClean="0"/>
              <a:t>爭吵了三年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例如希伯來書</a:t>
            </a:r>
            <a:r>
              <a:rPr lang="en-US" altLang="zh-TW" dirty="0" smtClean="0"/>
              <a:t>11</a:t>
            </a:r>
            <a:r>
              <a:rPr lang="zh-TW" altLang="zh-TW" dirty="0" smtClean="0"/>
              <a:t>章，信義宗的學家堅持「因信稱義」。但是其他宗派的神學家強烈</a:t>
            </a:r>
            <a:r>
              <a:rPr lang="zh-TW" altLang="en-US" dirty="0" smtClean="0"/>
              <a:t>地</a:t>
            </a:r>
            <a:r>
              <a:rPr lang="zh-TW" altLang="zh-TW" dirty="0" smtClean="0"/>
              <a:t>反對，認為原文</a:t>
            </a:r>
            <a:r>
              <a:rPr lang="en-US" altLang="zh-TW" sz="2800" kern="0" dirty="0" err="1" smtClean="0">
                <a:latin typeface="Bwgrkl"/>
                <a:cs typeface="Bwgrkl"/>
              </a:rPr>
              <a:t>pi,stei</a:t>
            </a:r>
            <a:r>
              <a:rPr lang="zh-TW" altLang="zh-TW" sz="2400" kern="0" dirty="0" smtClean="0">
                <a:latin typeface="Bwgrkl"/>
                <a:cs typeface="Bwgrkl"/>
              </a:rPr>
              <a:t>（相信）</a:t>
            </a:r>
            <a:r>
              <a:rPr lang="zh-TW" altLang="zh-TW" dirty="0" smtClean="0"/>
              <a:t>是「間接受格」的名詞，所以這裡要翻譯成「藉著信心」</a:t>
            </a:r>
            <a:r>
              <a:rPr lang="en-US" altLang="zh-TW" dirty="0" smtClean="0"/>
              <a:t>(by faith)</a:t>
            </a:r>
            <a:r>
              <a:rPr lang="zh-TW" altLang="zh-TW" dirty="0" smtClean="0"/>
              <a:t>去做某一件事（</a:t>
            </a:r>
            <a:r>
              <a:rPr lang="zh-TW" altLang="zh-TW" dirty="0" smtClean="0">
                <a:solidFill>
                  <a:srgbClr val="FF0000"/>
                </a:solidFill>
              </a:rPr>
              <a:t>行義</a:t>
            </a:r>
            <a:r>
              <a:rPr lang="zh-TW" altLang="zh-TW" dirty="0" smtClean="0"/>
              <a:t>），而不是「因為信心」</a:t>
            </a:r>
            <a:r>
              <a:rPr lang="en-US" altLang="zh-TW" dirty="0" smtClean="0"/>
              <a:t>(because of faith)</a:t>
            </a:r>
            <a:r>
              <a:rPr lang="zh-TW" altLang="zh-TW" dirty="0" smtClean="0"/>
              <a:t>而被稱為</a:t>
            </a:r>
            <a:r>
              <a:rPr lang="zh-TW" altLang="zh-TW" dirty="0" smtClean="0">
                <a:solidFill>
                  <a:srgbClr val="FF0000"/>
                </a:solidFill>
              </a:rPr>
              <a:t>義人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一</a:t>
            </a:r>
            <a:r>
              <a:rPr lang="zh-TW" altLang="zh-TW" dirty="0"/>
              <a:t>位資深的</a:t>
            </a:r>
            <a:r>
              <a:rPr lang="zh-TW" altLang="zh-TW" dirty="0" smtClean="0"/>
              <a:t>神學家</a:t>
            </a:r>
            <a:r>
              <a:rPr lang="zh-TW" altLang="en-US" dirty="0" smtClean="0"/>
              <a:t>終於</a:t>
            </a:r>
            <a:r>
              <a:rPr lang="zh-TW" altLang="zh-TW" dirty="0" smtClean="0"/>
              <a:t>建議</a:t>
            </a:r>
            <a:r>
              <a:rPr lang="zh-TW" altLang="zh-TW" dirty="0"/>
              <a:t>：「除了加上標點符號，並且修正少數人名與地名的翻譯以外，我們就不去修正《和合本》原來的翻譯。大家覺得如何？」大伙一聽都歡喜快樂</a:t>
            </a:r>
            <a:r>
              <a:rPr lang="zh-TW" altLang="zh-TW" dirty="0" smtClean="0"/>
              <a:t>的</a:t>
            </a:r>
            <a:r>
              <a:rPr lang="zh-TW" altLang="en-US" dirty="0" smtClean="0"/>
              <a:t>同意</a:t>
            </a:r>
            <a:r>
              <a:rPr lang="zh-TW" altLang="zh-TW" dirty="0" smtClean="0"/>
              <a:t>。《</a:t>
            </a:r>
            <a:r>
              <a:rPr lang="zh-TW" altLang="en-US" dirty="0" smtClean="0"/>
              <a:t>新標點</a:t>
            </a:r>
            <a:r>
              <a:rPr lang="zh-TW" altLang="zh-TW" dirty="0" smtClean="0"/>
              <a:t>和</a:t>
            </a:r>
            <a:r>
              <a:rPr lang="zh-TW" altLang="zh-TW" dirty="0"/>
              <a:t>合本</a:t>
            </a:r>
            <a:r>
              <a:rPr lang="zh-TW" altLang="zh-TW" dirty="0" smtClean="0"/>
              <a:t>》</a:t>
            </a:r>
            <a:r>
              <a:rPr lang="zh-TW" altLang="en-US" dirty="0" smtClean="0"/>
              <a:t>很快地就問世了。</a:t>
            </a:r>
            <a:endParaRPr lang="en-US" altLang="zh-TW" dirty="0" smtClean="0"/>
          </a:p>
          <a:p>
            <a:r>
              <a:rPr lang="zh-TW" altLang="zh-TW" dirty="0" smtClean="0"/>
              <a:t>原來</a:t>
            </a:r>
            <a:r>
              <a:rPr lang="zh-TW" altLang="zh-TW" dirty="0"/>
              <a:t>解決問題的最好方法之一，就是不去解決？</a:t>
            </a:r>
            <a:endParaRPr lang="zh-TW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024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dirty="0" smtClean="0"/>
              <a:t>冠詞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1/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Calibri"/>
                <a:cs typeface="Arial"/>
              </a:rPr>
              <a:t>主要</a:t>
            </a:r>
            <a:r>
              <a:rPr lang="zh-TW" altLang="zh-TW" dirty="0">
                <a:latin typeface="Calibri"/>
                <a:cs typeface="Arial"/>
              </a:rPr>
              <a:t>功能是在「指向」某一人事物，提醒讀者注意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/>
          </a:p>
          <a:p>
            <a:r>
              <a:rPr lang="zh-TW" altLang="zh-TW" dirty="0">
                <a:latin typeface="Calibri"/>
                <a:cs typeface="Arial"/>
              </a:rPr>
              <a:t>中文翻譯時，</a:t>
            </a:r>
            <a:r>
              <a:rPr lang="zh-TW" altLang="zh-TW" dirty="0" smtClean="0">
                <a:latin typeface="Calibri"/>
                <a:cs typeface="Arial"/>
              </a:rPr>
              <a:t>大都加上</a:t>
            </a:r>
            <a:r>
              <a:rPr lang="zh-TW" altLang="zh-TW" dirty="0">
                <a:latin typeface="Calibri"/>
                <a:cs typeface="Arial"/>
              </a:rPr>
              <a:t>「這」、「這些」、「那」、「那些」等字詞就可以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Bwgrkl"/>
                <a:cs typeface="Arial"/>
              </a:rPr>
              <a:t>基督信仰的基本字</a:t>
            </a:r>
            <a:r>
              <a:rPr lang="zh-TW" altLang="zh-TW" dirty="0" smtClean="0">
                <a:latin typeface="Bwgrkl"/>
                <a:cs typeface="Arial"/>
              </a:rPr>
              <a:t>詞</a:t>
            </a:r>
            <a:r>
              <a:rPr lang="zh-TW" altLang="en-US" dirty="0" smtClean="0">
                <a:latin typeface="Bwgrkl"/>
                <a:cs typeface="Arial"/>
              </a:rPr>
              <a:t>（</a:t>
            </a:r>
            <a:r>
              <a:rPr lang="en-US" altLang="zh-TW" dirty="0">
                <a:latin typeface="Bwgrkl"/>
                <a:cs typeface="Arial"/>
              </a:rPr>
              <a:t>o` </a:t>
            </a:r>
            <a:r>
              <a:rPr lang="en-US" altLang="zh-TW" dirty="0" err="1" smtClean="0">
                <a:latin typeface="Bwgrkl"/>
                <a:cs typeface="Arial"/>
              </a:rPr>
              <a:t>lo,goj</a:t>
            </a:r>
            <a:r>
              <a:rPr lang="zh-TW" altLang="en-US" dirty="0" smtClean="0">
                <a:latin typeface="Bwgrkl"/>
                <a:cs typeface="Arial"/>
              </a:rPr>
              <a:t>； </a:t>
            </a:r>
            <a:r>
              <a:rPr lang="en-US" altLang="zh-TW" dirty="0">
                <a:latin typeface="Bwgrkl"/>
                <a:cs typeface="Arial"/>
              </a:rPr>
              <a:t>o` </a:t>
            </a:r>
            <a:r>
              <a:rPr lang="en-US" altLang="zh-TW" dirty="0" err="1" smtClean="0">
                <a:latin typeface="Bwgrkl"/>
                <a:cs typeface="Arial"/>
              </a:rPr>
              <a:t>qeo,j</a:t>
            </a:r>
            <a:r>
              <a:rPr lang="zh-TW" altLang="en-US" dirty="0" smtClean="0">
                <a:latin typeface="Bwgrkl"/>
                <a:cs typeface="Arial"/>
              </a:rPr>
              <a:t>； </a:t>
            </a:r>
            <a:r>
              <a:rPr lang="en-US" altLang="zh-TW" dirty="0">
                <a:latin typeface="Bwgrkl"/>
                <a:cs typeface="Arial"/>
              </a:rPr>
              <a:t>o` </a:t>
            </a:r>
            <a:r>
              <a:rPr lang="en-US" altLang="zh-TW" dirty="0" err="1" smtClean="0">
                <a:latin typeface="Bwgrkl"/>
                <a:cs typeface="Arial"/>
              </a:rPr>
              <a:t>pneu</a:t>
            </a:r>
            <a:r>
              <a:rPr lang="en-US" altLang="zh-TW" dirty="0" smtClean="0">
                <a:latin typeface="Bwgrkl"/>
                <a:cs typeface="Arial"/>
              </a:rPr>
              <a:t>/ma</a:t>
            </a:r>
            <a:r>
              <a:rPr lang="zh-TW" altLang="en-US" dirty="0" smtClean="0">
                <a:latin typeface="Bwgrkl"/>
                <a:cs typeface="Arial"/>
              </a:rPr>
              <a:t>；</a:t>
            </a:r>
            <a:r>
              <a:rPr lang="zh-TW" altLang="zh-TW" dirty="0" smtClean="0">
                <a:ea typeface="Bwgrkl"/>
                <a:cs typeface="Arial"/>
              </a:rPr>
              <a:t> </a:t>
            </a:r>
            <a:r>
              <a:rPr lang="en-US" altLang="zh-TW" dirty="0">
                <a:latin typeface="Bwgrkl"/>
                <a:cs typeface="Arial"/>
              </a:rPr>
              <a:t>o`  </a:t>
            </a:r>
            <a:r>
              <a:rPr lang="en-US" altLang="zh-TW" dirty="0" err="1">
                <a:latin typeface="Bwgrkl"/>
                <a:cs typeface="Arial"/>
              </a:rPr>
              <a:t>vIhsou</a:t>
            </a:r>
            <a:r>
              <a:rPr lang="en-US" altLang="zh-TW" dirty="0">
                <a:latin typeface="Bwgrkl"/>
                <a:cs typeface="Arial"/>
              </a:rPr>
              <a:t>/j</a:t>
            </a:r>
            <a:r>
              <a:rPr lang="zh-TW" altLang="en-US" dirty="0" smtClean="0">
                <a:latin typeface="Bwgrkl"/>
                <a:cs typeface="Arial"/>
              </a:rPr>
              <a:t>）</a:t>
            </a:r>
            <a:r>
              <a:rPr lang="zh-TW" altLang="zh-TW" dirty="0" smtClean="0">
                <a:latin typeface="Bwgrkl"/>
                <a:cs typeface="Arial"/>
              </a:rPr>
              <a:t>，</a:t>
            </a:r>
            <a:r>
              <a:rPr lang="zh-TW" altLang="zh-TW" dirty="0" smtClean="0">
                <a:ea typeface="Bwgrkl"/>
                <a:cs typeface="Arial"/>
              </a:rPr>
              <a:t> </a:t>
            </a:r>
            <a:r>
              <a:rPr lang="zh-TW" altLang="zh-TW" dirty="0" smtClean="0">
                <a:latin typeface="Calibri"/>
                <a:cs typeface="Arial"/>
              </a:rPr>
              <a:t>中文</a:t>
            </a:r>
            <a:r>
              <a:rPr lang="zh-TW" altLang="zh-TW" dirty="0">
                <a:latin typeface="Calibri"/>
                <a:cs typeface="Arial"/>
              </a:rPr>
              <a:t>翻譯時一般不用加上「那」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副詞、形容詞、不定詞、分詞、介系詞片語、子句等，加上了冠詞都變成名詞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kern="0" dirty="0">
                <a:latin typeface="Times New Roman"/>
                <a:cs typeface="Times New Roman"/>
              </a:rPr>
              <a:t>當一個名詞前面沒有冠詞時，這個名詞的用法有三：類別、特性與實體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endParaRPr lang="en-US" altLang="zh-TW" dirty="0" smtClean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436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i="1" kern="0" dirty="0">
                <a:solidFill>
                  <a:schemeClr val="tx1"/>
                </a:solidFill>
                <a:latin typeface="Times New Roman"/>
                <a:ea typeface="新細明體"/>
              </a:rPr>
              <a:t>Colwell </a:t>
            </a:r>
            <a:r>
              <a:rPr lang="en-US" altLang="zh-TW" i="1" kern="0" dirty="0" smtClean="0">
                <a:solidFill>
                  <a:schemeClr val="tx1"/>
                </a:solidFill>
                <a:latin typeface="Times New Roman"/>
                <a:ea typeface="新細明體"/>
              </a:rPr>
              <a:t>Rule</a:t>
            </a:r>
            <a:r>
              <a:rPr lang="zh-TW" altLang="en-US" kern="0" dirty="0" smtClean="0">
                <a:solidFill>
                  <a:schemeClr val="tx1"/>
                </a:solidFill>
                <a:latin typeface="Times New Roman"/>
                <a:ea typeface="新細明體"/>
              </a:rPr>
              <a:t> （</a:t>
            </a:r>
            <a:r>
              <a:rPr lang="en-US" altLang="zh-TW" kern="0" dirty="0" smtClean="0">
                <a:solidFill>
                  <a:schemeClr val="tx1"/>
                </a:solidFill>
                <a:latin typeface="Times New Roman"/>
                <a:ea typeface="新細明體"/>
              </a:rPr>
              <a:t>2/</a:t>
            </a:r>
            <a:r>
              <a:rPr lang="zh-TW" altLang="en-US" kern="0" dirty="0" smtClean="0">
                <a:solidFill>
                  <a:schemeClr val="tx1"/>
                </a:solidFill>
                <a:latin typeface="Times New Roman"/>
                <a:ea typeface="新細明體"/>
              </a:rPr>
              <a:t>）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kern="0" dirty="0">
                <a:latin typeface="Times New Roman"/>
                <a:cs typeface="Times New Roman"/>
              </a:rPr>
              <a:t>一個具有述詞（說明其他主詞內涵）功能的主詞</a:t>
            </a:r>
            <a:r>
              <a:rPr lang="en-US" altLang="zh-TW" kern="0" dirty="0">
                <a:latin typeface="Times New Roman"/>
              </a:rPr>
              <a:t> (predicate nominative)</a:t>
            </a:r>
            <a:r>
              <a:rPr lang="zh-TW" altLang="zh-TW" kern="0" dirty="0">
                <a:latin typeface="Times New Roman"/>
                <a:cs typeface="Times New Roman"/>
              </a:rPr>
              <a:t>若出現在一個「同等動詞」</a:t>
            </a:r>
            <a:r>
              <a:rPr lang="en-US" altLang="zh-TW" kern="0" dirty="0">
                <a:latin typeface="Times New Roman"/>
              </a:rPr>
              <a:t>(</a:t>
            </a:r>
            <a:r>
              <a:rPr lang="en-US" altLang="zh-TW" kern="0" dirty="0" err="1">
                <a:latin typeface="Times New Roman"/>
              </a:rPr>
              <a:t>equative</a:t>
            </a:r>
            <a:r>
              <a:rPr lang="en-US" altLang="zh-TW" kern="0" dirty="0">
                <a:latin typeface="Times New Roman"/>
              </a:rPr>
              <a:t> verb)</a:t>
            </a:r>
            <a:r>
              <a:rPr lang="zh-TW" altLang="zh-TW" kern="0" dirty="0">
                <a:latin typeface="Times New Roman"/>
                <a:cs typeface="Times New Roman"/>
              </a:rPr>
              <a:t>之前，這個主詞大多是在描述或說明另一個主詞的性質</a:t>
            </a:r>
            <a:r>
              <a:rPr lang="en-US" altLang="zh-TW" kern="0" dirty="0">
                <a:latin typeface="Times New Roman"/>
              </a:rPr>
              <a:t>(qualitative)</a:t>
            </a:r>
            <a:r>
              <a:rPr lang="zh-TW" altLang="zh-TW" kern="0" dirty="0">
                <a:latin typeface="Times New Roman"/>
                <a:cs typeface="Times New Roman"/>
              </a:rPr>
              <a:t>，偶而才是具有「指明特定人事物」的作用</a:t>
            </a:r>
            <a:r>
              <a:rPr lang="en-US" altLang="zh-TW" kern="0" dirty="0">
                <a:latin typeface="Times New Roman"/>
              </a:rPr>
              <a:t>(definite)</a:t>
            </a:r>
            <a:r>
              <a:rPr lang="zh-TW" altLang="zh-TW" kern="0" dirty="0">
                <a:latin typeface="Times New Roman"/>
                <a:cs typeface="Times New Roman"/>
              </a:rPr>
              <a:t>，而很少作為「不確定名詞」</a:t>
            </a:r>
            <a:r>
              <a:rPr lang="en-US" altLang="zh-TW" kern="0" dirty="0">
                <a:latin typeface="Times New Roman"/>
              </a:rPr>
              <a:t>(indefinite)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zh-TW" kern="0" dirty="0">
                <a:latin typeface="Times New Roman"/>
                <a:cs typeface="Times New Roman"/>
              </a:rPr>
              <a:t>所以，另一個主詞才是第一主詞，翻譯時要放在動詞前面；而原先動詞前的主詞則像是形容詞，翻譯時要放在動詞的後面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zh-TW" dirty="0">
                <a:cs typeface="Arial"/>
              </a:rPr>
              <a:t>約</a:t>
            </a:r>
            <a:r>
              <a:rPr lang="en-US" altLang="zh-TW" dirty="0">
                <a:cs typeface="Arial"/>
              </a:rPr>
              <a:t>1</a:t>
            </a:r>
            <a:r>
              <a:rPr lang="zh-TW" altLang="zh-TW" dirty="0">
                <a:cs typeface="Arial"/>
              </a:rPr>
              <a:t>：</a:t>
            </a:r>
            <a:r>
              <a:rPr lang="en-US" altLang="zh-TW" dirty="0">
                <a:cs typeface="Arial"/>
              </a:rPr>
              <a:t>1 </a:t>
            </a:r>
            <a:r>
              <a:rPr lang="en-US" altLang="zh-TW" dirty="0">
                <a:latin typeface="Arial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qeo.j</a:t>
            </a:r>
            <a:r>
              <a:rPr lang="en-US" altLang="zh-TW" kern="0" dirty="0">
                <a:latin typeface="Bwgrkl"/>
                <a:cs typeface="Bwgrkl"/>
              </a:rPr>
              <a:t> h=n o` </a:t>
            </a:r>
            <a:r>
              <a:rPr lang="en-US" altLang="zh-TW" kern="0" dirty="0" err="1">
                <a:latin typeface="Bwgrkl"/>
                <a:cs typeface="Bwgrkl"/>
              </a:rPr>
              <a:t>lo,goj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zh-TW" altLang="zh-TW" dirty="0">
                <a:cs typeface="Arial"/>
              </a:rPr>
              <a:t>這道有神性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815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聖經希臘文沒落的原因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935480"/>
            <a:ext cx="9036496" cy="4589864"/>
          </a:xfrm>
        </p:spPr>
        <p:txBody>
          <a:bodyPr>
            <a:noAutofit/>
          </a:bodyPr>
          <a:lstStyle/>
          <a:p>
            <a:r>
              <a:rPr lang="zh-TW" altLang="zh-TW" sz="2400" dirty="0"/>
              <a:t>當基督教藉著口語希臘文傳遍羅馬帝國，甚至成為羅馬帝國的國教以後，</a:t>
            </a:r>
            <a:r>
              <a:rPr lang="zh-TW" altLang="zh-TW" sz="2400" dirty="0" smtClean="0"/>
              <a:t>撒旦</a:t>
            </a:r>
            <a:r>
              <a:rPr lang="zh-TW" altLang="en-US" sz="2400" dirty="0" smtClean="0"/>
              <a:t>很煩惱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r>
              <a:rPr lang="zh-TW" altLang="zh-TW" sz="2400" dirty="0" smtClean="0"/>
              <a:t>一名</a:t>
            </a:r>
            <a:r>
              <a:rPr lang="zh-TW" altLang="zh-TW" sz="2400" dirty="0"/>
              <a:t>小鬼</a:t>
            </a:r>
            <a:r>
              <a:rPr lang="zh-TW" altLang="zh-TW" sz="2400" dirty="0" smtClean="0"/>
              <a:t>太監寫</a:t>
            </a:r>
            <a:r>
              <a:rPr lang="zh-TW" altLang="zh-TW" sz="2400" dirty="0"/>
              <a:t>了一本</a:t>
            </a:r>
            <a:r>
              <a:rPr lang="en-US" altLang="zh-TW" sz="2400" dirty="0"/>
              <a:t>1000</a:t>
            </a:r>
            <a:r>
              <a:rPr lang="zh-TW" altLang="zh-TW" sz="2400" dirty="0"/>
              <a:t>頁的《中級聖經希臘文法》，呈獻給撒旦批示。</a:t>
            </a:r>
            <a:r>
              <a:rPr lang="zh-TW" altLang="zh-TW" sz="2400" dirty="0" smtClean="0"/>
              <a:t>撒旦</a:t>
            </a:r>
            <a:r>
              <a:rPr lang="zh-TW" altLang="en-US" sz="2400" dirty="0" smtClean="0"/>
              <a:t>很生氣地</a:t>
            </a:r>
            <a:r>
              <a:rPr lang="zh-TW" altLang="zh-TW" sz="2400" dirty="0" smtClean="0"/>
              <a:t>說</a:t>
            </a:r>
            <a:r>
              <a:rPr lang="zh-TW" altLang="zh-TW" sz="2400" dirty="0"/>
              <a:t>：「你是耶穌派來的奸細嗎？為什麼要讓基督徒讀希臘文法？他們不會因此更瞭解聖經嗎？</a:t>
            </a:r>
            <a:r>
              <a:rPr lang="zh-TW" altLang="zh-TW" sz="2400" dirty="0" smtClean="0"/>
              <a:t>」</a:t>
            </a:r>
            <a:endParaRPr lang="en-US" altLang="zh-TW" sz="2400" dirty="0" smtClean="0"/>
          </a:p>
          <a:p>
            <a:r>
              <a:rPr lang="zh-TW" altLang="zh-TW" sz="2400" dirty="0" smtClean="0"/>
              <a:t>小鬼</a:t>
            </a:r>
            <a:r>
              <a:rPr lang="zh-TW" altLang="zh-TW" sz="2400" dirty="0"/>
              <a:t>太監陰深深的邪笑：「對！我們就是要讓</a:t>
            </a:r>
            <a:r>
              <a:rPr lang="zh-TW" altLang="zh-TW" sz="2400" dirty="0" smtClean="0"/>
              <a:t>他們</a:t>
            </a:r>
            <a:r>
              <a:rPr lang="zh-TW" altLang="en-US" sz="2400" dirty="0" smtClean="0"/>
              <a:t>去</a:t>
            </a:r>
            <a:r>
              <a:rPr lang="zh-TW" altLang="zh-TW" sz="2400" dirty="0" smtClean="0"/>
              <a:t>讀</a:t>
            </a:r>
            <a:r>
              <a:rPr lang="zh-TW" altLang="zh-TW" sz="2400" dirty="0"/>
              <a:t>複雜的希臘文法，這樣他們就再也沒有時間、也沒有信心讀聖經了。</a:t>
            </a:r>
            <a:r>
              <a:rPr lang="zh-TW" altLang="zh-TW" sz="2400" dirty="0" smtClean="0"/>
              <a:t>」</a:t>
            </a:r>
            <a:endParaRPr lang="en-US" altLang="zh-TW" sz="2400" dirty="0" smtClean="0"/>
          </a:p>
          <a:p>
            <a:r>
              <a:rPr lang="zh-TW" altLang="zh-TW" sz="2400" dirty="0" smtClean="0"/>
              <a:t>撒旦</a:t>
            </a:r>
            <a:r>
              <a:rPr lang="zh-TW" altLang="zh-TW" sz="2400" dirty="0"/>
              <a:t>這時才恍然大悟，就下令大量印製《中級聖經希臘文法》，高價賣給神學院和教會使用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r>
              <a:rPr lang="zh-TW" altLang="zh-TW" sz="2400" dirty="0" smtClean="0"/>
              <a:t>不到</a:t>
            </a:r>
            <a:r>
              <a:rPr lang="zh-TW" altLang="zh-TW" sz="2400" dirty="0"/>
              <a:t>一百年，所有的基督徒就都不會、也不敢讀希臘文聖經了</a:t>
            </a:r>
            <a:r>
              <a:rPr lang="zh-TW" altLang="zh-TW" sz="2400" dirty="0" smtClean="0"/>
              <a:t>。</a:t>
            </a:r>
            <a:r>
              <a:rPr lang="zh-TW" altLang="en-US" sz="2400" dirty="0"/>
              <a:t>聖經</a:t>
            </a:r>
            <a:r>
              <a:rPr lang="zh-TW" altLang="zh-TW" sz="2400" dirty="0" smtClean="0"/>
              <a:t>希臘</a:t>
            </a:r>
            <a:r>
              <a:rPr lang="zh-TW" altLang="zh-TW" sz="2400" dirty="0"/>
              <a:t>文就此成為一個死的語言。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9450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  <a:ea typeface="新細明體"/>
                <a:cs typeface="Arial"/>
              </a:rPr>
              <a:t>Sharp’s </a:t>
            </a:r>
            <a:r>
              <a:rPr lang="en-US" altLang="zh-TW" dirty="0" smtClean="0">
                <a:solidFill>
                  <a:schemeClr val="tx1"/>
                </a:solidFill>
                <a:ea typeface="新細明體"/>
                <a:cs typeface="Arial"/>
              </a:rPr>
              <a:t>Rule</a:t>
            </a:r>
            <a:r>
              <a:rPr lang="zh-TW" altLang="en-US" dirty="0" smtClean="0">
                <a:solidFill>
                  <a:schemeClr val="tx1"/>
                </a:solidFill>
                <a:ea typeface="新細明體"/>
                <a:cs typeface="Arial"/>
              </a:rPr>
              <a:t> （</a:t>
            </a:r>
            <a:r>
              <a:rPr lang="en-US" altLang="zh-TW" dirty="0" smtClean="0">
                <a:solidFill>
                  <a:schemeClr val="tx1"/>
                </a:solidFill>
                <a:ea typeface="新細明體"/>
                <a:cs typeface="Arial"/>
              </a:rPr>
              <a:t>3/</a:t>
            </a:r>
            <a:r>
              <a:rPr lang="zh-TW" altLang="en-US" dirty="0" smtClean="0">
                <a:solidFill>
                  <a:schemeClr val="tx1"/>
                </a:solidFill>
                <a:ea typeface="新細明體"/>
                <a:cs typeface="Arial"/>
              </a:rPr>
              <a:t>）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>
                <a:latin typeface="Calibri"/>
                <a:cs typeface="Arial"/>
              </a:rPr>
              <a:t>當下列三個條件同時滿足時，這兩個名詞，一定是指同一人。這三個條件是：兩者都是「人稱名詞」</a:t>
            </a:r>
            <a:r>
              <a:rPr lang="en-US" altLang="zh-TW" dirty="0">
                <a:latin typeface="Calibri"/>
                <a:cs typeface="Arial"/>
              </a:rPr>
              <a:t>(personal)</a:t>
            </a:r>
            <a:r>
              <a:rPr lang="zh-TW" altLang="zh-TW" dirty="0">
                <a:latin typeface="Calibri"/>
                <a:cs typeface="Arial"/>
              </a:rPr>
              <a:t>而非事物；兩者都是單數；兩者都不是專有名詞</a:t>
            </a:r>
            <a:r>
              <a:rPr lang="en-US" altLang="zh-TW" dirty="0">
                <a:latin typeface="Calibri"/>
                <a:cs typeface="Arial"/>
              </a:rPr>
              <a:t>(proper name)</a:t>
            </a:r>
            <a:r>
              <a:rPr lang="zh-TW" altLang="zh-TW" dirty="0">
                <a:latin typeface="Calibri"/>
                <a:cs typeface="Arial"/>
              </a:rPr>
              <a:t>如約翰、保羅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 smtClean="0">
                <a:latin typeface="Calibri"/>
                <a:cs typeface="Arial"/>
              </a:rPr>
              <a:t>當</a:t>
            </a:r>
            <a:r>
              <a:rPr lang="zh-TW" altLang="zh-TW" dirty="0">
                <a:latin typeface="Calibri"/>
                <a:cs typeface="Arial"/>
              </a:rPr>
              <a:t>這三個條件沒有同時滿足時，這兩個名詞仍有可能是指同一人，但也可能指不同的人，或者不同人群的交集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 smtClean="0">
                <a:latin typeface="Calibri"/>
                <a:cs typeface="Arial"/>
              </a:rPr>
              <a:t>翻譯時可</a:t>
            </a:r>
            <a:r>
              <a:rPr lang="zh-TW" altLang="zh-TW" dirty="0">
                <a:latin typeface="Calibri"/>
                <a:cs typeface="Arial"/>
              </a:rPr>
              <a:t>使用頓號「、」或加上「就是」表示這些名詞是指相同的</a:t>
            </a:r>
            <a:r>
              <a:rPr lang="zh-TW" altLang="zh-TW" dirty="0" smtClean="0">
                <a:latin typeface="Calibri"/>
                <a:cs typeface="Arial"/>
              </a:rPr>
              <a:t>人</a:t>
            </a:r>
            <a:r>
              <a:rPr lang="zh-TW" altLang="en-US" dirty="0" smtClean="0">
                <a:latin typeface="Calibri"/>
                <a:cs typeface="Arial"/>
              </a:rPr>
              <a:t>；</a:t>
            </a:r>
            <a:r>
              <a:rPr lang="zh-TW" altLang="zh-TW" dirty="0" smtClean="0">
                <a:latin typeface="Calibri"/>
                <a:cs typeface="Arial"/>
              </a:rPr>
              <a:t>或者</a:t>
            </a:r>
            <a:r>
              <a:rPr lang="zh-TW" altLang="zh-TW" dirty="0">
                <a:latin typeface="Calibri"/>
                <a:cs typeface="Arial"/>
              </a:rPr>
              <a:t>省去</a:t>
            </a:r>
            <a:r>
              <a:rPr lang="zh-TW" altLang="zh-TW" dirty="0" smtClean="0">
                <a:latin typeface="Calibri"/>
                <a:cs typeface="Arial"/>
              </a:rPr>
              <a:t>頓號將</a:t>
            </a:r>
            <a:r>
              <a:rPr lang="zh-TW" altLang="zh-TW" dirty="0">
                <a:latin typeface="Calibri"/>
                <a:cs typeface="Arial"/>
              </a:rPr>
              <a:t>這些名詞連在</a:t>
            </a:r>
            <a:r>
              <a:rPr lang="zh-TW" altLang="zh-TW" dirty="0" smtClean="0">
                <a:latin typeface="Calibri"/>
                <a:cs typeface="Arial"/>
              </a:rPr>
              <a:t>一起。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多</a:t>
            </a:r>
            <a:r>
              <a:rPr lang="en-US" altLang="zh-TW" dirty="0">
                <a:latin typeface="Calibri"/>
                <a:cs typeface="Arial"/>
              </a:rPr>
              <a:t>2</a:t>
            </a:r>
            <a:r>
              <a:rPr lang="zh-TW" altLang="zh-TW" dirty="0">
                <a:latin typeface="Calibri"/>
                <a:cs typeface="Arial"/>
              </a:rPr>
              <a:t>：</a:t>
            </a:r>
            <a:r>
              <a:rPr lang="en-US" altLang="zh-TW" dirty="0">
                <a:latin typeface="Calibri"/>
                <a:cs typeface="Arial"/>
              </a:rPr>
              <a:t>13  </a:t>
            </a:r>
            <a:r>
              <a:rPr lang="en-US" altLang="zh-TW" b="1" dirty="0" err="1">
                <a:latin typeface="Bwgrkl"/>
                <a:cs typeface="Bwgrkl"/>
              </a:rPr>
              <a:t>tou</a:t>
            </a:r>
            <a:r>
              <a:rPr lang="en-US" altLang="zh-TW" b="1" dirty="0">
                <a:latin typeface="Bwgrkl"/>
                <a:cs typeface="Bwgrkl"/>
              </a:rPr>
              <a:t>/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en-US" altLang="zh-TW" dirty="0" err="1">
                <a:latin typeface="Bwgrkl"/>
                <a:cs typeface="Bwgrkl"/>
              </a:rPr>
              <a:t>mega,lou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en-US" altLang="zh-TW" b="1" dirty="0" err="1">
                <a:latin typeface="Bwgrkl"/>
                <a:cs typeface="Bwgrkl"/>
              </a:rPr>
              <a:t>qeou</a:t>
            </a:r>
            <a:r>
              <a:rPr lang="en-US" altLang="zh-TW" b="1" dirty="0">
                <a:latin typeface="Bwgrkl"/>
                <a:cs typeface="Bwgrkl"/>
              </a:rPr>
              <a:t>/ kai. </a:t>
            </a:r>
            <a:r>
              <a:rPr lang="en-US" altLang="zh-TW" b="1" dirty="0" err="1">
                <a:latin typeface="Bwgrkl"/>
                <a:cs typeface="Bwgrkl"/>
              </a:rPr>
              <a:t>swth</a:t>
            </a:r>
            <a:r>
              <a:rPr lang="en-US" altLang="zh-TW" b="1" dirty="0">
                <a:latin typeface="Bwgrkl"/>
                <a:cs typeface="Bwgrkl"/>
              </a:rPr>
              <a:t>/</a:t>
            </a:r>
            <a:r>
              <a:rPr lang="en-US" altLang="zh-TW" b="1" dirty="0" err="1">
                <a:latin typeface="Bwgrkl"/>
                <a:cs typeface="Bwgrkl"/>
              </a:rPr>
              <a:t>roj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en-US" altLang="zh-TW" dirty="0" err="1">
                <a:latin typeface="Bwgrkl"/>
                <a:cs typeface="Bwgrkl"/>
              </a:rPr>
              <a:t>h`mw</a:t>
            </a:r>
            <a:r>
              <a:rPr lang="en-US" altLang="zh-TW" dirty="0">
                <a:latin typeface="Bwgrkl"/>
                <a:cs typeface="Bwgrkl"/>
              </a:rPr>
              <a:t>/n </a:t>
            </a:r>
            <a:r>
              <a:rPr lang="en-US" altLang="zh-TW" dirty="0" err="1">
                <a:latin typeface="Bwgrkl"/>
                <a:cs typeface="Bwgrkl"/>
              </a:rPr>
              <a:t>VIhsou</a:t>
            </a:r>
            <a:r>
              <a:rPr lang="en-US" altLang="zh-TW" dirty="0">
                <a:latin typeface="Bwgrkl"/>
                <a:cs typeface="Bwgrkl"/>
              </a:rPr>
              <a:t>/ </a:t>
            </a:r>
            <a:r>
              <a:rPr lang="en-US" altLang="zh-TW" dirty="0" err="1">
                <a:latin typeface="Bwgrkl"/>
                <a:cs typeface="Bwgrkl"/>
              </a:rPr>
              <a:t>Cristou</a:t>
            </a:r>
            <a:r>
              <a:rPr lang="en-US" altLang="zh-TW" dirty="0">
                <a:latin typeface="Bwgrkl"/>
                <a:cs typeface="Bwgrkl"/>
              </a:rPr>
              <a:t>  </a:t>
            </a:r>
            <a:r>
              <a:rPr lang="zh-TW" altLang="zh-TW" dirty="0">
                <a:latin typeface="Bwgrkl"/>
                <a:cs typeface="Bwgrkl"/>
              </a:rPr>
              <a:t>那偉大的上帝和我們的主耶穌基督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436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形容詞（</a:t>
            </a:r>
            <a:r>
              <a:rPr lang="en-US" altLang="zh-TW" dirty="0" smtClean="0"/>
              <a:t>4/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Calibri"/>
                <a:cs typeface="Arial"/>
              </a:rPr>
              <a:t>形容詞的主要功能，是去形容一個名詞。它的格、數、性，因此也要與它所形容的名詞一致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 smtClean="0">
                <a:latin typeface="Calibri"/>
                <a:cs typeface="Arial"/>
              </a:rPr>
              <a:t>這個</a:t>
            </a:r>
            <a:r>
              <a:rPr lang="zh-TW" altLang="zh-TW" dirty="0">
                <a:latin typeface="Calibri"/>
                <a:cs typeface="Arial"/>
              </a:rPr>
              <a:t>文法規則不限於本來就是形容詞的字詞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cs typeface="Bwgrkl"/>
              </a:rPr>
              <a:t>作為名詞的形容詞，通常前面會加上冠詞。但有時不加，尤其是某些常用的字，如</a:t>
            </a:r>
            <a:r>
              <a:rPr lang="zh-TW" altLang="zh-TW" dirty="0">
                <a:ea typeface="Bwgrkl"/>
                <a:cs typeface="Bwgrkl"/>
              </a:rPr>
              <a:t> </a:t>
            </a:r>
            <a:r>
              <a:rPr lang="en-US" altLang="zh-TW" dirty="0" err="1">
                <a:latin typeface="Bwgrkl"/>
                <a:cs typeface="Bwgrkl"/>
              </a:rPr>
              <a:t>ku,rioj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zh-TW" altLang="zh-TW" dirty="0">
                <a:latin typeface="Bwgrkl"/>
                <a:cs typeface="Bwgrkl"/>
              </a:rPr>
              <a:t>（主），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en-US" altLang="zh-TW" dirty="0" err="1">
                <a:latin typeface="Bwgrkl"/>
                <a:cs typeface="Bwgrkl"/>
              </a:rPr>
              <a:t>e;rhmoj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zh-TW" altLang="zh-TW" dirty="0">
                <a:latin typeface="Bwgrkl"/>
                <a:cs typeface="Bwgrkl"/>
              </a:rPr>
              <a:t>（曠野），</a:t>
            </a:r>
            <a:r>
              <a:rPr lang="zh-TW" altLang="zh-TW" dirty="0">
                <a:ea typeface="Bwgrkl"/>
                <a:cs typeface="Bwgrkl"/>
              </a:rPr>
              <a:t> </a:t>
            </a:r>
            <a:r>
              <a:rPr lang="en-US" altLang="zh-TW" dirty="0" err="1">
                <a:latin typeface="Bwgrkl"/>
                <a:cs typeface="Bwgrkl"/>
              </a:rPr>
              <a:t>dia,boloj</a:t>
            </a:r>
            <a:r>
              <a:rPr lang="zh-TW" altLang="zh-TW" dirty="0" smtClean="0">
                <a:latin typeface="Bwgrkl"/>
                <a:cs typeface="Bwgrkl"/>
              </a:rPr>
              <a:t>（</a:t>
            </a:r>
            <a:r>
              <a:rPr lang="zh-TW" altLang="zh-TW" dirty="0">
                <a:latin typeface="Bwgrkl"/>
                <a:cs typeface="Bwgrkl"/>
              </a:rPr>
              <a:t>魔鬼），</a:t>
            </a:r>
            <a:r>
              <a:rPr lang="zh-TW" altLang="zh-TW" dirty="0">
                <a:ea typeface="Bwgrkl"/>
                <a:cs typeface="Bwgrkl"/>
              </a:rPr>
              <a:t> </a:t>
            </a:r>
            <a:r>
              <a:rPr lang="en-US" altLang="zh-TW" dirty="0">
                <a:latin typeface="Bwgrkl"/>
                <a:cs typeface="Bwgrkl"/>
              </a:rPr>
              <a:t>a[</a:t>
            </a:r>
            <a:r>
              <a:rPr lang="en-US" altLang="zh-TW" dirty="0" err="1">
                <a:latin typeface="Bwgrkl"/>
                <a:cs typeface="Bwgrkl"/>
              </a:rPr>
              <a:t>gioj</a:t>
            </a:r>
            <a:r>
              <a:rPr lang="zh-TW" altLang="zh-TW" dirty="0" smtClean="0">
                <a:latin typeface="Bwgrkl"/>
                <a:cs typeface="Bwgrkl"/>
              </a:rPr>
              <a:t>（</a:t>
            </a:r>
            <a:r>
              <a:rPr lang="zh-TW" altLang="zh-TW" dirty="0">
                <a:latin typeface="Bwgrkl"/>
                <a:cs typeface="Bwgrkl"/>
              </a:rPr>
              <a:t>聖潔）</a:t>
            </a:r>
            <a:r>
              <a:rPr lang="zh-TW" altLang="zh-TW" dirty="0" smtClean="0">
                <a:cs typeface="Bwgrkl"/>
              </a:rPr>
              <a:t>。</a:t>
            </a:r>
            <a:endParaRPr lang="en-US" altLang="zh-TW" dirty="0" smtClean="0">
              <a:cs typeface="Bwgrkl"/>
            </a:endParaRPr>
          </a:p>
          <a:p>
            <a:r>
              <a:rPr lang="zh-TW" altLang="zh-TW" dirty="0">
                <a:cs typeface="Bwgrkl"/>
              </a:rPr>
              <a:t>太</a:t>
            </a:r>
            <a:r>
              <a:rPr lang="en-US" altLang="zh-TW" dirty="0">
                <a:cs typeface="Bwgrkl"/>
              </a:rPr>
              <a:t>6</a:t>
            </a:r>
            <a:r>
              <a:rPr lang="zh-TW" altLang="zh-TW" dirty="0">
                <a:cs typeface="Bwgrkl"/>
              </a:rPr>
              <a:t>：</a:t>
            </a:r>
            <a:r>
              <a:rPr lang="en-US" altLang="zh-TW" dirty="0">
                <a:cs typeface="Bwgrkl"/>
              </a:rPr>
              <a:t>13 </a:t>
            </a:r>
            <a:r>
              <a:rPr lang="en-US" altLang="zh-TW" dirty="0">
                <a:latin typeface="新細明體"/>
                <a:cs typeface="Bwgrkl"/>
              </a:rPr>
              <a:t> </a:t>
            </a:r>
            <a:r>
              <a:rPr lang="en-US" altLang="zh-TW" dirty="0" err="1">
                <a:latin typeface="Bwgrkl"/>
                <a:cs typeface="Bwgrkl"/>
              </a:rPr>
              <a:t>r`u</a:t>
            </a:r>
            <a:r>
              <a:rPr lang="en-US" altLang="zh-TW" dirty="0">
                <a:latin typeface="Bwgrkl"/>
                <a:cs typeface="Bwgrkl"/>
              </a:rPr>
              <a:t>/</a:t>
            </a:r>
            <a:r>
              <a:rPr lang="en-US" altLang="zh-TW" dirty="0" err="1">
                <a:latin typeface="Bwgrkl"/>
                <a:cs typeface="Bwgrkl"/>
              </a:rPr>
              <a:t>sai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en-US" altLang="zh-TW" dirty="0" err="1">
                <a:latin typeface="Bwgrkl"/>
                <a:cs typeface="Bwgrkl"/>
              </a:rPr>
              <a:t>h`ma</a:t>
            </a:r>
            <a:r>
              <a:rPr lang="en-US" altLang="zh-TW" dirty="0">
                <a:latin typeface="Bwgrkl"/>
                <a:cs typeface="Bwgrkl"/>
              </a:rPr>
              <a:t>/j </a:t>
            </a:r>
            <a:r>
              <a:rPr lang="en-US" altLang="zh-TW" dirty="0" err="1">
                <a:latin typeface="Bwgrkl"/>
                <a:cs typeface="Bwgrkl"/>
              </a:rPr>
              <a:t>avpo</a:t>
            </a:r>
            <a:r>
              <a:rPr lang="en-US" altLang="zh-TW" dirty="0">
                <a:latin typeface="Bwgrkl"/>
                <a:cs typeface="Bwgrkl"/>
              </a:rPr>
              <a:t>. </a:t>
            </a:r>
            <a:r>
              <a:rPr lang="en-US" altLang="zh-TW" dirty="0" err="1">
                <a:latin typeface="Bwgrkl"/>
                <a:cs typeface="Bwgrkl"/>
              </a:rPr>
              <a:t>tou</a:t>
            </a:r>
            <a:r>
              <a:rPr lang="en-US" altLang="zh-TW" dirty="0">
                <a:latin typeface="Bwgrkl"/>
                <a:cs typeface="Bwgrkl"/>
              </a:rPr>
              <a:t>/ </a:t>
            </a:r>
            <a:r>
              <a:rPr lang="en-US" altLang="zh-TW" b="1" dirty="0" err="1">
                <a:latin typeface="Bwgrkl"/>
                <a:cs typeface="Bwgrkl"/>
              </a:rPr>
              <a:t>ponhrou</a:t>
            </a:r>
            <a:r>
              <a:rPr lang="en-US" altLang="zh-TW" b="1" dirty="0">
                <a:latin typeface="Bwgrkl"/>
                <a:cs typeface="Bwgrkl"/>
              </a:rPr>
              <a:t>/</a:t>
            </a:r>
            <a:r>
              <a:rPr lang="en-US" altLang="zh-TW" dirty="0">
                <a:latin typeface="Bwgrkl"/>
                <a:cs typeface="Bwgrkl"/>
              </a:rPr>
              <a:t>  </a:t>
            </a:r>
            <a:r>
              <a:rPr lang="zh-TW" altLang="zh-TW" dirty="0">
                <a:latin typeface="Bwgrkl"/>
                <a:cs typeface="Bwgrkl"/>
              </a:rPr>
              <a:t>祢必救我們脫離那惡</a:t>
            </a:r>
            <a:r>
              <a:rPr lang="zh-TW" altLang="zh-TW" dirty="0" smtClean="0">
                <a:latin typeface="Bwgrkl"/>
                <a:cs typeface="Bwgrkl"/>
              </a:rPr>
              <a:t>者</a:t>
            </a:r>
            <a:endParaRPr lang="en-US" altLang="zh-TW" dirty="0" smtClean="0">
              <a:latin typeface="Bwgrkl"/>
              <a:cs typeface="Bwgrkl"/>
            </a:endParaRPr>
          </a:p>
          <a:p>
            <a:r>
              <a:rPr lang="zh-TW" altLang="zh-TW" dirty="0">
                <a:cs typeface="Bwgrkl"/>
              </a:rPr>
              <a:t>形容詞的增加</a:t>
            </a:r>
            <a:r>
              <a:rPr lang="en-US" altLang="zh-TW" dirty="0">
                <a:cs typeface="Bwgrkl"/>
              </a:rPr>
              <a:t>(positive)</a:t>
            </a:r>
            <a:r>
              <a:rPr lang="zh-TW" altLang="zh-TW" dirty="0">
                <a:cs typeface="Bwgrkl"/>
              </a:rPr>
              <a:t>、比較</a:t>
            </a:r>
            <a:r>
              <a:rPr lang="en-US" altLang="zh-TW" dirty="0">
                <a:cs typeface="Bwgrkl"/>
              </a:rPr>
              <a:t>(comparative)</a:t>
            </a:r>
            <a:r>
              <a:rPr lang="zh-TW" altLang="zh-TW" dirty="0">
                <a:cs typeface="Bwgrkl"/>
              </a:rPr>
              <a:t>、與最高</a:t>
            </a:r>
            <a:r>
              <a:rPr lang="en-US" altLang="zh-TW" dirty="0">
                <a:cs typeface="Bwgrkl"/>
              </a:rPr>
              <a:t>(superlative)</a:t>
            </a:r>
            <a:r>
              <a:rPr lang="zh-TW" altLang="zh-TW" dirty="0">
                <a:cs typeface="Bwgrkl"/>
              </a:rPr>
              <a:t>格式</a:t>
            </a:r>
            <a:endParaRPr lang="en-US" altLang="zh-TW" dirty="0" smtClean="0">
              <a:cs typeface="Bwgrkl"/>
            </a:endParaRPr>
          </a:p>
          <a:p>
            <a:endParaRPr lang="en-US" altLang="zh-TW" dirty="0" smtClean="0">
              <a:cs typeface="Bwgrkl"/>
            </a:endParaRPr>
          </a:p>
        </p:txBody>
      </p:sp>
    </p:spTree>
    <p:extLst>
      <p:ext uri="{BB962C8B-B14F-4D97-AF65-F5344CB8AC3E}">
        <p14:creationId xmlns:p14="http://schemas.microsoft.com/office/powerpoint/2010/main" val="266650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代名詞 （</a:t>
            </a:r>
            <a:r>
              <a:rPr lang="en-US" altLang="zh-TW" dirty="0" smtClean="0"/>
              <a:t>5/</a:t>
            </a:r>
            <a:r>
              <a:rPr lang="zh-TW" altLang="en-US" dirty="0"/>
              <a:t>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Calibri"/>
                <a:cs typeface="Arial"/>
              </a:rPr>
              <a:t>代名詞就是指「你（祢）（們）」、「我（們）」、「他（祂、她、牠、它）（們）」等，用來代替專有名詞的字詞。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 smtClean="0">
                <a:latin typeface="Calibri"/>
                <a:cs typeface="Arial"/>
              </a:rPr>
              <a:t>代名詞</a:t>
            </a:r>
            <a:r>
              <a:rPr lang="zh-TW" altLang="zh-TW" dirty="0">
                <a:latin typeface="Calibri"/>
                <a:cs typeface="Arial"/>
              </a:rPr>
              <a:t>的種類有：</a:t>
            </a:r>
            <a:r>
              <a:rPr lang="en-US" altLang="zh-TW" dirty="0">
                <a:latin typeface="Calibri"/>
                <a:cs typeface="Arial"/>
              </a:rPr>
              <a:t>personal </a:t>
            </a:r>
            <a:r>
              <a:rPr lang="zh-TW" altLang="zh-TW" dirty="0">
                <a:latin typeface="Calibri"/>
                <a:cs typeface="Arial"/>
              </a:rPr>
              <a:t>（人稱）</a:t>
            </a:r>
            <a:r>
              <a:rPr lang="en-US" altLang="zh-TW" dirty="0">
                <a:latin typeface="Calibri"/>
                <a:cs typeface="Arial"/>
              </a:rPr>
              <a:t>, demonstrative</a:t>
            </a:r>
            <a:r>
              <a:rPr lang="zh-TW" altLang="zh-TW" dirty="0">
                <a:latin typeface="Calibri"/>
                <a:cs typeface="Arial"/>
              </a:rPr>
              <a:t>（指示）</a:t>
            </a:r>
            <a:r>
              <a:rPr lang="en-US" altLang="zh-TW" dirty="0">
                <a:latin typeface="Calibri"/>
                <a:cs typeface="Arial"/>
              </a:rPr>
              <a:t>, relative</a:t>
            </a:r>
            <a:r>
              <a:rPr lang="zh-TW" altLang="zh-TW" dirty="0">
                <a:latin typeface="Calibri"/>
                <a:cs typeface="Arial"/>
              </a:rPr>
              <a:t>（連接）</a:t>
            </a:r>
            <a:r>
              <a:rPr lang="en-US" altLang="zh-TW" dirty="0">
                <a:latin typeface="Calibri"/>
                <a:cs typeface="Arial"/>
              </a:rPr>
              <a:t>, interrogative</a:t>
            </a:r>
            <a:r>
              <a:rPr lang="zh-TW" altLang="zh-TW" dirty="0">
                <a:latin typeface="Calibri"/>
                <a:cs typeface="Arial"/>
              </a:rPr>
              <a:t>（疑問）</a:t>
            </a:r>
            <a:r>
              <a:rPr lang="en-US" altLang="zh-TW" dirty="0">
                <a:latin typeface="Calibri"/>
                <a:cs typeface="Arial"/>
              </a:rPr>
              <a:t>, indefinite</a:t>
            </a:r>
            <a:r>
              <a:rPr lang="zh-TW" altLang="zh-TW" dirty="0">
                <a:latin typeface="Calibri"/>
                <a:cs typeface="Arial"/>
              </a:rPr>
              <a:t>（不定）</a:t>
            </a:r>
            <a:r>
              <a:rPr lang="en-US" altLang="zh-TW" dirty="0">
                <a:latin typeface="Calibri"/>
                <a:cs typeface="Arial"/>
              </a:rPr>
              <a:t>, intensive</a:t>
            </a:r>
            <a:r>
              <a:rPr lang="zh-TW" altLang="zh-TW" dirty="0">
                <a:latin typeface="Calibri"/>
                <a:cs typeface="Arial"/>
              </a:rPr>
              <a:t>（強調）</a:t>
            </a:r>
            <a:r>
              <a:rPr lang="en-US" altLang="zh-TW" dirty="0">
                <a:latin typeface="Calibri"/>
                <a:cs typeface="Arial"/>
              </a:rPr>
              <a:t>, reflexive</a:t>
            </a:r>
            <a:r>
              <a:rPr lang="zh-TW" altLang="zh-TW" dirty="0">
                <a:latin typeface="Calibri"/>
                <a:cs typeface="Arial"/>
              </a:rPr>
              <a:t>（反身）</a:t>
            </a:r>
            <a:r>
              <a:rPr lang="en-US" altLang="zh-TW" dirty="0">
                <a:latin typeface="Calibri"/>
                <a:cs typeface="Arial"/>
              </a:rPr>
              <a:t>, and reciprocal</a:t>
            </a:r>
            <a:r>
              <a:rPr lang="zh-TW" altLang="zh-TW" dirty="0">
                <a:latin typeface="Calibri"/>
                <a:cs typeface="Arial"/>
              </a:rPr>
              <a:t>（相互）</a:t>
            </a:r>
            <a:r>
              <a:rPr lang="zh-TW" altLang="en-US" dirty="0">
                <a:latin typeface="Calibri"/>
                <a:cs typeface="Arial"/>
              </a:rPr>
              <a:t>。可根據提示字詞翻譯。</a:t>
            </a:r>
            <a:endParaRPr lang="en-US" altLang="zh-TW" dirty="0">
              <a:latin typeface="Calibri"/>
              <a:cs typeface="Arial"/>
            </a:endParaRPr>
          </a:p>
          <a:p>
            <a:r>
              <a:rPr lang="zh-TW" altLang="zh-TW" dirty="0">
                <a:latin typeface="Bwgrkl"/>
                <a:cs typeface="Bwgrkl"/>
              </a:rPr>
              <a:t>約</a:t>
            </a:r>
            <a:r>
              <a:rPr lang="en-US" altLang="zh-TW" dirty="0">
                <a:latin typeface="Bwgrkl"/>
                <a:cs typeface="Bwgrkl"/>
              </a:rPr>
              <a:t>2</a:t>
            </a:r>
            <a:r>
              <a:rPr lang="zh-TW" altLang="zh-TW" dirty="0">
                <a:latin typeface="Bwgrkl"/>
                <a:cs typeface="Bwgrkl"/>
              </a:rPr>
              <a:t>：</a:t>
            </a:r>
            <a:r>
              <a:rPr lang="en-US" altLang="zh-TW" dirty="0">
                <a:latin typeface="Bwgrkl"/>
                <a:cs typeface="Bwgrkl"/>
              </a:rPr>
              <a:t>24  </a:t>
            </a:r>
            <a:r>
              <a:rPr lang="en-US" altLang="zh-TW" dirty="0" err="1">
                <a:latin typeface="Bwgrkl"/>
                <a:cs typeface="Bwgrkl"/>
              </a:rPr>
              <a:t>auvto.j</a:t>
            </a:r>
            <a:r>
              <a:rPr lang="en-US" altLang="zh-TW" dirty="0">
                <a:latin typeface="Bwgrkl"/>
                <a:cs typeface="Bwgrkl"/>
              </a:rPr>
              <a:t> de. </a:t>
            </a:r>
            <a:r>
              <a:rPr lang="en-US" altLang="zh-TW" dirty="0" err="1">
                <a:latin typeface="Bwgrkl"/>
                <a:cs typeface="Bwgrkl"/>
              </a:rPr>
              <a:t>VIhsou</a:t>
            </a:r>
            <a:r>
              <a:rPr lang="en-US" altLang="zh-TW" dirty="0">
                <a:latin typeface="Bwgrkl"/>
                <a:cs typeface="Bwgrkl"/>
              </a:rPr>
              <a:t>/j </a:t>
            </a:r>
            <a:r>
              <a:rPr lang="en-US" altLang="zh-TW" dirty="0" err="1">
                <a:latin typeface="Bwgrkl"/>
                <a:cs typeface="Bwgrkl"/>
              </a:rPr>
              <a:t>ouvk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en-US" altLang="zh-TW" dirty="0" err="1">
                <a:latin typeface="Bwgrkl"/>
                <a:cs typeface="Bwgrkl"/>
              </a:rPr>
              <a:t>evpi,steuen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en-US" altLang="zh-TW" b="1" dirty="0" err="1">
                <a:latin typeface="Bwgrkl"/>
                <a:cs typeface="Bwgrkl"/>
              </a:rPr>
              <a:t>auvto.n</a:t>
            </a:r>
            <a:r>
              <a:rPr lang="en-US" altLang="zh-TW" dirty="0">
                <a:latin typeface="Bwgrkl"/>
                <a:cs typeface="Bwgrkl"/>
              </a:rPr>
              <a:t> </a:t>
            </a:r>
            <a:r>
              <a:rPr lang="en-US" altLang="zh-TW" dirty="0" err="1">
                <a:latin typeface="Bwgrkl"/>
                <a:cs typeface="Bwgrkl"/>
              </a:rPr>
              <a:t>auvtoi</a:t>
            </a:r>
            <a:r>
              <a:rPr lang="en-US" altLang="zh-TW" dirty="0">
                <a:latin typeface="Bwgrkl"/>
                <a:cs typeface="Bwgrkl"/>
              </a:rPr>
              <a:t>/j  </a:t>
            </a:r>
            <a:r>
              <a:rPr lang="zh-TW" altLang="zh-TW" dirty="0" smtClean="0">
                <a:latin typeface="Bwgrkl"/>
                <a:cs typeface="Bwgrkl"/>
              </a:rPr>
              <a:t>耶穌</a:t>
            </a:r>
            <a:r>
              <a:rPr lang="zh-TW" altLang="en-US" dirty="0" smtClean="0">
                <a:latin typeface="Bwgrkl"/>
                <a:cs typeface="Bwgrkl"/>
              </a:rPr>
              <a:t>祂</a:t>
            </a:r>
            <a:r>
              <a:rPr lang="zh-TW" altLang="zh-TW" dirty="0" smtClean="0">
                <a:latin typeface="Bwgrkl"/>
                <a:cs typeface="Bwgrkl"/>
              </a:rPr>
              <a:t>卻</a:t>
            </a:r>
            <a:r>
              <a:rPr lang="zh-TW" altLang="zh-TW" dirty="0">
                <a:latin typeface="Bwgrkl"/>
                <a:cs typeface="Bwgrkl"/>
              </a:rPr>
              <a:t>一直不把自己信託給他們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898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介系詞 （</a:t>
            </a:r>
            <a:r>
              <a:rPr lang="en-US" altLang="zh-TW" dirty="0" smtClean="0"/>
              <a:t>6/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>
                <a:latin typeface="Calibri"/>
                <a:cs typeface="Arial"/>
              </a:rPr>
              <a:t>介系詞的位置是在動詞與受到動作影響的名詞</a:t>
            </a:r>
            <a:r>
              <a:rPr lang="zh-TW" altLang="zh-TW" dirty="0" smtClean="0">
                <a:latin typeface="Calibri"/>
                <a:cs typeface="Arial"/>
              </a:rPr>
              <a:t>之間</a:t>
            </a:r>
            <a:r>
              <a:rPr lang="zh-TW" altLang="en-US" dirty="0" smtClean="0">
                <a:latin typeface="Calibri"/>
                <a:cs typeface="Arial"/>
              </a:rPr>
              <a:t>，</a:t>
            </a:r>
            <a:r>
              <a:rPr lang="zh-TW" altLang="zh-TW" dirty="0" smtClean="0">
                <a:latin typeface="Calibri"/>
                <a:cs typeface="Arial"/>
              </a:rPr>
              <a:t>有</a:t>
            </a:r>
            <a:r>
              <a:rPr lang="zh-TW" altLang="zh-TW" dirty="0">
                <a:latin typeface="Calibri"/>
                <a:cs typeface="Arial"/>
              </a:rPr>
              <a:t>副詞和形容詞的功能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作為副詞，介系詞說明一個動詞如何連接到（直接與間接受格的）受詞。作為形容詞，介系詞說明一個動詞與一個（所有格）名詞之間的關係。</a:t>
            </a:r>
            <a:endParaRPr lang="en-US" altLang="zh-TW" dirty="0" smtClean="0"/>
          </a:p>
          <a:p>
            <a:r>
              <a:rPr lang="zh-TW" altLang="zh-TW" dirty="0" smtClean="0"/>
              <a:t>有些</a:t>
            </a:r>
            <a:r>
              <a:rPr lang="zh-TW" altLang="zh-TW" dirty="0"/>
              <a:t>介系詞後面可以接三種名詞的格（直接受格、間接間接、所有格）。翻譯時要尊重作者，盡量區隔翻譯詞，不要混用。但是區隔造成了句子不通順，或者有神學爭議，則可以混用。</a:t>
            </a:r>
          </a:p>
          <a:p>
            <a:r>
              <a:rPr lang="en-US" altLang="zh-TW" dirty="0" err="1">
                <a:latin typeface="Bwgrkl"/>
                <a:cs typeface="Arial"/>
              </a:rPr>
              <a:t>dia</a:t>
            </a:r>
            <a:r>
              <a:rPr lang="en-US" altLang="zh-TW" dirty="0">
                <a:latin typeface="Bwgrkl"/>
                <a:cs typeface="Arial"/>
              </a:rPr>
              <a:t>,</a:t>
            </a:r>
            <a:r>
              <a:rPr lang="en-US" altLang="zh-TW" dirty="0">
                <a:latin typeface="Greek"/>
                <a:cs typeface="Arial"/>
              </a:rPr>
              <a:t>    </a:t>
            </a:r>
            <a:r>
              <a:rPr lang="zh-TW" altLang="zh-TW" dirty="0">
                <a:latin typeface="Greek"/>
                <a:cs typeface="Arial"/>
              </a:rPr>
              <a:t>藉著（所），因為（直</a:t>
            </a:r>
            <a:r>
              <a:rPr lang="zh-TW" altLang="zh-TW" dirty="0" smtClean="0">
                <a:latin typeface="Greek"/>
                <a:cs typeface="Arial"/>
              </a:rPr>
              <a:t>）</a:t>
            </a:r>
            <a:endParaRPr lang="en-US" altLang="zh-TW" dirty="0" smtClean="0">
              <a:latin typeface="Greek"/>
              <a:cs typeface="Arial"/>
            </a:endParaRPr>
          </a:p>
          <a:p>
            <a:r>
              <a:rPr lang="zh-TW" altLang="zh-TW" kern="0" dirty="0">
                <a:latin typeface="Bwgrkl"/>
                <a:cs typeface="Bwgrkl"/>
              </a:rPr>
              <a:t>約</a:t>
            </a:r>
            <a:r>
              <a:rPr lang="en-US" altLang="zh-TW" kern="0" dirty="0">
                <a:latin typeface="Bwgrkl"/>
                <a:cs typeface="Bwgrkl"/>
              </a:rPr>
              <a:t>1</a:t>
            </a:r>
            <a:r>
              <a:rPr lang="zh-TW" altLang="zh-TW" kern="0" dirty="0">
                <a:latin typeface="Bwgrkl"/>
                <a:cs typeface="Bwgrkl"/>
              </a:rPr>
              <a:t>：</a:t>
            </a:r>
            <a:r>
              <a:rPr lang="en-US" altLang="zh-TW" kern="0" dirty="0">
                <a:latin typeface="Bwgrkl"/>
                <a:cs typeface="Bwgrkl"/>
              </a:rPr>
              <a:t>3  </a:t>
            </a:r>
            <a:r>
              <a:rPr lang="en-US" altLang="zh-TW" kern="0" dirty="0" err="1">
                <a:latin typeface="Bwgrkl"/>
                <a:cs typeface="Bwgrkl"/>
              </a:rPr>
              <a:t>pa,nta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diV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auvtou</a:t>
            </a:r>
            <a:r>
              <a:rPr lang="en-US" altLang="zh-TW" kern="0" dirty="0">
                <a:latin typeface="Bwgrkl"/>
                <a:cs typeface="Bwgrkl"/>
              </a:rPr>
              <a:t>/ </a:t>
            </a:r>
            <a:r>
              <a:rPr lang="en-US" altLang="zh-TW" kern="0" dirty="0" err="1">
                <a:latin typeface="Bwgrkl"/>
                <a:cs typeface="Bwgrkl"/>
              </a:rPr>
              <a:t>evge,neto</a:t>
            </a:r>
            <a:r>
              <a:rPr lang="en-US" altLang="zh-TW" kern="0" dirty="0">
                <a:latin typeface="Bwgrkl"/>
                <a:cs typeface="Bwgrkl"/>
              </a:rPr>
              <a:t>( kai. </a:t>
            </a:r>
            <a:r>
              <a:rPr lang="en-US" altLang="zh-TW" kern="0" dirty="0" err="1">
                <a:latin typeface="Bwgrkl"/>
                <a:cs typeface="Bwgrkl"/>
              </a:rPr>
              <a:t>cwri.j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auvtou</a:t>
            </a:r>
            <a:r>
              <a:rPr lang="en-US" altLang="zh-TW" kern="0" dirty="0">
                <a:latin typeface="Bwgrkl"/>
                <a:cs typeface="Bwgrkl"/>
              </a:rPr>
              <a:t>/ </a:t>
            </a:r>
            <a:r>
              <a:rPr lang="en-US" altLang="zh-TW" kern="0" dirty="0" err="1">
                <a:latin typeface="Bwgrkl"/>
                <a:cs typeface="Bwgrkl"/>
              </a:rPr>
              <a:t>evge,neto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ouvde</a:t>
            </a:r>
            <a:r>
              <a:rPr lang="en-US" altLang="zh-TW" kern="0" dirty="0">
                <a:latin typeface="Bwgrkl"/>
                <a:cs typeface="Bwgrkl"/>
              </a:rPr>
              <a:t>. e[</a:t>
            </a:r>
            <a:r>
              <a:rPr lang="en-US" altLang="zh-TW" kern="0" dirty="0" err="1">
                <a:latin typeface="Bwgrkl"/>
                <a:cs typeface="Bwgrkl"/>
              </a:rPr>
              <a:t>nÅ</a:t>
            </a:r>
            <a:r>
              <a:rPr lang="en-US" altLang="zh-TW" kern="0" dirty="0">
                <a:latin typeface="Bwgrkl"/>
                <a:cs typeface="Bwgrkl"/>
              </a:rPr>
              <a:t> o] </a:t>
            </a:r>
            <a:r>
              <a:rPr lang="en-US" altLang="zh-TW" kern="0" dirty="0" err="1">
                <a:latin typeface="Bwgrkl"/>
                <a:cs typeface="Bwgrkl"/>
              </a:rPr>
              <a:t>ge,gonen</a:t>
            </a:r>
            <a:r>
              <a:rPr lang="en-US" altLang="zh-TW" kern="0" dirty="0">
                <a:latin typeface="Bwgrkl"/>
                <a:cs typeface="Bwgrkl"/>
              </a:rPr>
              <a:t>  </a:t>
            </a:r>
            <a:r>
              <a:rPr lang="zh-TW" altLang="zh-TW" kern="0" dirty="0">
                <a:latin typeface="Bwgrkl"/>
                <a:cs typeface="Bwgrkl"/>
              </a:rPr>
              <a:t>萬人都藉著祂而存在，且沒有一人不是藉著祂存在的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487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第三小時：動詞、分詞、不定詞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184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聖經語言的進化論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/>
              <a:t>非洲有</a:t>
            </a:r>
            <a:r>
              <a:rPr lang="zh-TW" altLang="zh-TW" dirty="0" smtClean="0"/>
              <a:t>三</a:t>
            </a:r>
            <a:r>
              <a:rPr lang="zh-TW" altLang="zh-TW" dirty="0"/>
              <a:t>個部落一個叫做「</a:t>
            </a:r>
            <a:r>
              <a:rPr lang="zh-TW" altLang="zh-TW" dirty="0">
                <a:solidFill>
                  <a:srgbClr val="FF0000"/>
                </a:solidFill>
              </a:rPr>
              <a:t>希伯來</a:t>
            </a:r>
            <a:r>
              <a:rPr lang="zh-TW" altLang="zh-TW" dirty="0"/>
              <a:t>」，一個叫做「</a:t>
            </a:r>
            <a:r>
              <a:rPr lang="zh-TW" altLang="zh-TW" dirty="0">
                <a:solidFill>
                  <a:srgbClr val="FF0000"/>
                </a:solidFill>
              </a:rPr>
              <a:t>希臘</a:t>
            </a:r>
            <a:r>
              <a:rPr lang="zh-TW" altLang="zh-TW" dirty="0"/>
              <a:t>」，第三個叫做「</a:t>
            </a:r>
            <a:r>
              <a:rPr lang="zh-TW" altLang="zh-TW" dirty="0">
                <a:solidFill>
                  <a:srgbClr val="FF0000"/>
                </a:solidFill>
              </a:rPr>
              <a:t>靈恩</a:t>
            </a:r>
            <a:r>
              <a:rPr lang="zh-TW" altLang="zh-TW" dirty="0"/>
              <a:t>」</a:t>
            </a:r>
            <a:r>
              <a:rPr lang="zh-TW" altLang="zh-TW" dirty="0" smtClean="0"/>
              <a:t>。</a:t>
            </a:r>
            <a:r>
              <a:rPr lang="zh-TW" altLang="en-US" dirty="0" smtClean="0"/>
              <a:t>彼此爭論宗教的正統。</a:t>
            </a:r>
            <a:endParaRPr lang="en-US" altLang="zh-TW" dirty="0" smtClean="0"/>
          </a:p>
          <a:p>
            <a:r>
              <a:rPr lang="zh-TW" altLang="zh-TW" dirty="0"/>
              <a:t>上帝製作了一根金蛇纏繞的權杖，放在遙遠神秘的山洞中，那一個部落最先拿到這根權杖，就證明他們是正統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他們合作到達了洞穴</a:t>
            </a:r>
            <a:r>
              <a:rPr lang="zh-TW" altLang="en-US" dirty="0" smtClean="0"/>
              <a:t>門口，又起了爭論。「</a:t>
            </a:r>
            <a:r>
              <a:rPr lang="zh-TW" altLang="en-US" dirty="0"/>
              <a:t>希伯來」和「希臘</a:t>
            </a:r>
            <a:r>
              <a:rPr lang="zh-TW" altLang="en-US" dirty="0" smtClean="0"/>
              <a:t>」爭論、互毆了一天，不見「靈恩」。</a:t>
            </a:r>
            <a:endParaRPr lang="en-US" altLang="zh-TW" dirty="0" smtClean="0"/>
          </a:p>
          <a:p>
            <a:r>
              <a:rPr lang="zh-TW" altLang="en-US" dirty="0"/>
              <a:t>「靈恩</a:t>
            </a:r>
            <a:r>
              <a:rPr lang="zh-TW" altLang="en-US" dirty="0" smtClean="0"/>
              <a:t>」</a:t>
            </a:r>
            <a:r>
              <a:rPr lang="zh-TW" altLang="zh-TW" dirty="0" smtClean="0"/>
              <a:t>不知道</a:t>
            </a:r>
            <a:r>
              <a:rPr lang="zh-TW" altLang="zh-TW" dirty="0"/>
              <a:t>他們在吵什麼</a:t>
            </a:r>
            <a:r>
              <a:rPr lang="zh-TW" altLang="zh-TW" dirty="0" smtClean="0"/>
              <a:t>？只</a:t>
            </a:r>
            <a:r>
              <a:rPr lang="zh-TW" altLang="zh-TW" dirty="0"/>
              <a:t>記得上帝的話語，就去做</a:t>
            </a:r>
            <a:r>
              <a:rPr lang="zh-TW" altLang="zh-TW" dirty="0" smtClean="0"/>
              <a:t>。趁著</a:t>
            </a:r>
            <a:r>
              <a:rPr lang="zh-TW" altLang="en-US" dirty="0" smtClean="0"/>
              <a:t>他們</a:t>
            </a:r>
            <a:r>
              <a:rPr lang="zh-TW" altLang="zh-TW" dirty="0" smtClean="0"/>
              <a:t>吵架，偷偷</a:t>
            </a:r>
            <a:r>
              <a:rPr lang="zh-TW" altLang="zh-TW" dirty="0"/>
              <a:t>進洞，把權杖帶回</a:t>
            </a:r>
            <a:r>
              <a:rPr lang="zh-TW" altLang="zh-TW" dirty="0" smtClean="0"/>
              <a:t>家。</a:t>
            </a:r>
            <a:endParaRPr lang="en-US" altLang="zh-TW" dirty="0" smtClean="0"/>
          </a:p>
          <a:p>
            <a:r>
              <a:rPr lang="zh-TW" altLang="en-US" dirty="0" smtClean="0"/>
              <a:t>只有「靈恩」繼續繁衍至今。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對於「靈恩」而言，「</a:t>
            </a:r>
            <a:r>
              <a:rPr lang="zh-TW" altLang="en-US" dirty="0">
                <a:solidFill>
                  <a:srgbClr val="FF0000"/>
                </a:solidFill>
              </a:rPr>
              <a:t>信仰」是個</a:t>
            </a:r>
            <a:r>
              <a:rPr lang="zh-TW" altLang="en-US" dirty="0" smtClean="0">
                <a:solidFill>
                  <a:srgbClr val="FF0000"/>
                </a:solidFill>
              </a:rPr>
              <a:t>動詞，不是「名詞」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23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動詞的文法變化</a:t>
            </a:r>
            <a:r>
              <a:rPr lang="en-US" altLang="zh-TW" dirty="0" smtClean="0"/>
              <a:t>(1/)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人稱與</a:t>
            </a:r>
            <a:r>
              <a:rPr lang="zh-TW" altLang="en-US" dirty="0" smtClean="0"/>
              <a:t>數</a:t>
            </a:r>
            <a:endParaRPr lang="en-US" altLang="zh-TW" dirty="0" smtClean="0"/>
          </a:p>
          <a:p>
            <a:r>
              <a:rPr lang="zh-TW" altLang="en-US" dirty="0" smtClean="0"/>
              <a:t>語態</a:t>
            </a:r>
            <a:r>
              <a:rPr lang="en-US" altLang="zh-TW" dirty="0" smtClean="0"/>
              <a:t>(Voice)</a:t>
            </a:r>
          </a:p>
          <a:p>
            <a:r>
              <a:rPr lang="zh-TW" altLang="en-US" dirty="0" smtClean="0"/>
              <a:t>語氣</a:t>
            </a:r>
            <a:r>
              <a:rPr lang="en-US" altLang="zh-TW" dirty="0" smtClean="0"/>
              <a:t>(Mood)</a:t>
            </a:r>
          </a:p>
          <a:p>
            <a:r>
              <a:rPr lang="zh-TW" altLang="en-US" dirty="0" smtClean="0"/>
              <a:t>時態</a:t>
            </a:r>
            <a:r>
              <a:rPr lang="en-US" altLang="zh-TW" dirty="0" smtClean="0"/>
              <a:t>(Tense)</a:t>
            </a:r>
          </a:p>
          <a:p>
            <a:r>
              <a:rPr lang="zh-TW" altLang="en-US" dirty="0"/>
              <a:t>不定</a:t>
            </a:r>
            <a:r>
              <a:rPr lang="zh-TW" altLang="en-US" dirty="0" smtClean="0"/>
              <a:t>詞</a:t>
            </a:r>
            <a:r>
              <a:rPr lang="en-US" altLang="zh-TW" dirty="0" smtClean="0"/>
              <a:t>(Infinitive)</a:t>
            </a:r>
          </a:p>
          <a:p>
            <a:r>
              <a:rPr lang="zh-TW" altLang="en-US" dirty="0" smtClean="0"/>
              <a:t>分詞</a:t>
            </a:r>
            <a:r>
              <a:rPr lang="en-US" altLang="zh-TW" dirty="0" smtClean="0"/>
              <a:t>(Participle)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585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動詞</a:t>
            </a:r>
            <a:r>
              <a:rPr lang="zh-TW" altLang="en-US" dirty="0"/>
              <a:t>：人稱與數</a:t>
            </a:r>
            <a:r>
              <a:rPr lang="en-US" altLang="zh-TW" dirty="0" smtClean="0"/>
              <a:t>(2/)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通則：</a:t>
            </a:r>
            <a:r>
              <a:rPr lang="zh-TW" altLang="zh-TW" dirty="0" smtClean="0">
                <a:solidFill>
                  <a:srgbClr val="FF0000"/>
                </a:solidFill>
              </a:rPr>
              <a:t>動詞</a:t>
            </a:r>
            <a:r>
              <a:rPr lang="zh-TW" altLang="zh-TW" dirty="0">
                <a:solidFill>
                  <a:srgbClr val="FF0000"/>
                </a:solidFill>
              </a:rPr>
              <a:t>的「數」（單數、複數）大都要跟著主詞的「數</a:t>
            </a:r>
            <a:r>
              <a:rPr lang="zh-TW" altLang="zh-TW" dirty="0" smtClean="0">
                <a:solidFill>
                  <a:srgbClr val="FF0000"/>
                </a:solidFill>
              </a:rPr>
              <a:t>」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但</a:t>
            </a:r>
            <a:r>
              <a:rPr lang="zh-TW" altLang="zh-TW" dirty="0" smtClean="0"/>
              <a:t>在</a:t>
            </a:r>
            <a:r>
              <a:rPr lang="zh-TW" altLang="zh-TW" dirty="0"/>
              <a:t>不少重要的經文，希臘文動詞的數，不一定與主詞的數相</a:t>
            </a:r>
            <a:r>
              <a:rPr lang="zh-TW" altLang="zh-TW" dirty="0" smtClean="0"/>
              <a:t>符合</a:t>
            </a:r>
            <a:r>
              <a:rPr lang="zh-TW" altLang="en-US" dirty="0"/>
              <a:t>，</a:t>
            </a:r>
            <a:r>
              <a:rPr lang="zh-TW" altLang="zh-TW" dirty="0" smtClean="0"/>
              <a:t>因為</a:t>
            </a:r>
            <a:r>
              <a:rPr lang="zh-TW" altLang="zh-TW" dirty="0"/>
              <a:t>作者想要強調一些關於</a:t>
            </a:r>
            <a:r>
              <a:rPr lang="zh-TW" altLang="zh-TW" dirty="0">
                <a:solidFill>
                  <a:srgbClr val="FF0000"/>
                </a:solidFill>
              </a:rPr>
              <a:t>「數」的</a:t>
            </a:r>
            <a:r>
              <a:rPr lang="zh-TW" altLang="zh-TW" dirty="0" smtClean="0">
                <a:solidFill>
                  <a:srgbClr val="FF0000"/>
                </a:solidFill>
              </a:rPr>
              <a:t>觀點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>
                <a:solidFill>
                  <a:srgbClr val="FF0000"/>
                </a:solidFill>
              </a:rPr>
              <a:t>中性</a:t>
            </a:r>
            <a:r>
              <a:rPr lang="zh-TW" altLang="zh-TW" dirty="0"/>
              <a:t>複數主詞通常接單數動詞，表示這個主詞是一個</a:t>
            </a:r>
            <a:r>
              <a:rPr lang="zh-TW" altLang="zh-TW" dirty="0" smtClean="0"/>
              <a:t>整體</a:t>
            </a:r>
            <a:endParaRPr lang="en-US" altLang="zh-TW" dirty="0" smtClean="0"/>
          </a:p>
          <a:p>
            <a:r>
              <a:rPr lang="zh-TW" altLang="zh-TW" dirty="0">
                <a:solidFill>
                  <a:srgbClr val="FF0000"/>
                </a:solidFill>
              </a:rPr>
              <a:t>集體</a:t>
            </a:r>
            <a:r>
              <a:rPr lang="zh-TW" altLang="zh-TW" dirty="0"/>
              <a:t>單數</a:t>
            </a:r>
            <a:r>
              <a:rPr lang="zh-TW" altLang="zh-TW" dirty="0" smtClean="0"/>
              <a:t>主詞為了</a:t>
            </a:r>
            <a:r>
              <a:rPr lang="zh-TW" altLang="zh-TW" dirty="0"/>
              <a:t>強調集體中的每一份子都在做一個</a:t>
            </a:r>
            <a:r>
              <a:rPr lang="zh-TW" altLang="zh-TW" dirty="0" smtClean="0"/>
              <a:t>動作</a:t>
            </a:r>
            <a:r>
              <a:rPr lang="zh-TW" altLang="en-US" dirty="0" smtClean="0"/>
              <a:t>，就</a:t>
            </a:r>
            <a:r>
              <a:rPr lang="zh-TW" altLang="zh-TW" dirty="0" smtClean="0"/>
              <a:t>接複數動詞</a:t>
            </a:r>
            <a:endParaRPr lang="en-US" altLang="zh-TW" dirty="0" smtClean="0"/>
          </a:p>
          <a:p>
            <a:r>
              <a:rPr lang="zh-TW" altLang="zh-TW" dirty="0">
                <a:solidFill>
                  <a:srgbClr val="FF0000"/>
                </a:solidFill>
              </a:rPr>
              <a:t>雙主詞</a:t>
            </a:r>
            <a:r>
              <a:rPr lang="zh-TW" altLang="zh-TW" dirty="0"/>
              <a:t>接單數</a:t>
            </a:r>
            <a:r>
              <a:rPr lang="zh-TW" altLang="zh-TW" dirty="0" smtClean="0"/>
              <a:t>動詞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想要</a:t>
            </a:r>
            <a:r>
              <a:rPr lang="zh-TW" altLang="zh-TW" dirty="0"/>
              <a:t>強調第一個</a:t>
            </a:r>
            <a:r>
              <a:rPr lang="zh-TW" altLang="zh-TW" dirty="0" smtClean="0"/>
              <a:t>主詞</a:t>
            </a:r>
            <a:r>
              <a:rPr lang="zh-TW" altLang="zh-TW" dirty="0"/>
              <a:t>的</a:t>
            </a:r>
            <a:r>
              <a:rPr lang="zh-TW" altLang="zh-TW" dirty="0" smtClean="0"/>
              <a:t>重要性</a:t>
            </a:r>
            <a:endParaRPr lang="en-US" altLang="zh-TW" dirty="0" smtClean="0"/>
          </a:p>
          <a:p>
            <a:r>
              <a:rPr lang="zh-TW" altLang="zh-TW" kern="0" dirty="0">
                <a:latin typeface="Times New Roman"/>
                <a:cs typeface="Times New Roman"/>
              </a:rPr>
              <a:t>約</a:t>
            </a:r>
            <a:r>
              <a:rPr lang="el-GR" altLang="zh-TW" kern="0" dirty="0">
                <a:latin typeface="Times New Roman"/>
              </a:rPr>
              <a:t>4</a:t>
            </a:r>
            <a:r>
              <a:rPr lang="zh-TW" altLang="zh-TW" kern="0" dirty="0" smtClean="0">
                <a:latin typeface="Times New Roman"/>
                <a:cs typeface="Times New Roman"/>
              </a:rPr>
              <a:t>：</a:t>
            </a:r>
            <a:r>
              <a:rPr lang="en-US" altLang="zh-TW" kern="0" dirty="0" smtClean="0">
                <a:latin typeface="Times New Roman"/>
                <a:cs typeface="Times New Roman"/>
              </a:rPr>
              <a:t>36</a:t>
            </a:r>
            <a:r>
              <a:rPr lang="zh-TW" altLang="en-US" kern="0" dirty="0" smtClean="0">
                <a:latin typeface="Times New Roman"/>
                <a:cs typeface="Times New Roman"/>
              </a:rPr>
              <a:t>  </a:t>
            </a:r>
            <a:r>
              <a:rPr lang="pt-BR" altLang="zh-TW" dirty="0">
                <a:latin typeface="Bwgrkl"/>
              </a:rPr>
              <a:t> i[na o` spei,rwn o`mou/ cai,rh| kai. o` </a:t>
            </a:r>
            <a:r>
              <a:rPr lang="pt-BR" altLang="zh-TW" dirty="0" smtClean="0">
                <a:latin typeface="Bwgrkl"/>
              </a:rPr>
              <a:t>qeri,zwn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使得</a:t>
            </a:r>
            <a:r>
              <a:rPr lang="zh-TW" altLang="zh-TW" kern="0" dirty="0">
                <a:latin typeface="Times New Roman"/>
                <a:cs typeface="Times New Roman"/>
              </a:rPr>
              <a:t>撒種的和收割的可以一同快樂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2105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動詞：語態</a:t>
            </a:r>
            <a:r>
              <a:rPr lang="en-US" altLang="zh-TW" dirty="0" smtClean="0"/>
              <a:t>Voice(3/)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Calibri"/>
                <a:cs typeface="Arial"/>
              </a:rPr>
              <a:t>主詞發起動作（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主動</a:t>
            </a:r>
            <a:r>
              <a:rPr lang="zh-TW" altLang="zh-TW" dirty="0">
                <a:latin typeface="Calibri"/>
                <a:cs typeface="Arial"/>
              </a:rPr>
              <a:t>），主詞接受動作（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被動</a:t>
            </a:r>
            <a:r>
              <a:rPr lang="zh-TW" altLang="zh-TW" dirty="0">
                <a:latin typeface="Calibri"/>
                <a:cs typeface="Arial"/>
              </a:rPr>
              <a:t>），以及主詞所發起的動作回過頭來關連或影響到主詞（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關身</a:t>
            </a:r>
            <a:r>
              <a:rPr lang="zh-TW" altLang="zh-TW" dirty="0">
                <a:latin typeface="Calibri"/>
                <a:cs typeface="Arial"/>
              </a:rPr>
              <a:t>）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Calibri"/>
                <a:cs typeface="Arial"/>
              </a:rPr>
              <a:t>主動</a:t>
            </a:r>
            <a:r>
              <a:rPr lang="zh-TW" altLang="en-US" dirty="0" smtClean="0">
                <a:latin typeface="Calibri"/>
                <a:cs typeface="Arial"/>
              </a:rPr>
              <a:t>語態可表示因果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kern="0" dirty="0" smtClean="0">
                <a:latin typeface="Times New Roman"/>
                <a:cs typeface="Times New Roman"/>
              </a:rPr>
              <a:t>約</a:t>
            </a:r>
            <a:r>
              <a:rPr lang="en-US" altLang="zh-TW" kern="0" dirty="0">
                <a:latin typeface="Times New Roman"/>
              </a:rPr>
              <a:t>19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n-US" altLang="zh-TW" kern="0" dirty="0">
                <a:latin typeface="Times New Roman"/>
              </a:rPr>
              <a:t>1  </a:t>
            </a:r>
            <a:r>
              <a:rPr lang="en-US" altLang="zh-TW" kern="0" dirty="0" err="1" smtClean="0">
                <a:latin typeface="Bwgrkl"/>
                <a:cs typeface="Bwgrkl"/>
              </a:rPr>
              <a:t>e;laben</a:t>
            </a:r>
            <a:r>
              <a:rPr lang="en-US" altLang="zh-TW" kern="0" dirty="0" smtClean="0">
                <a:latin typeface="Bwgrkl"/>
                <a:cs typeface="Bwgrkl"/>
              </a:rPr>
              <a:t> </a:t>
            </a:r>
            <a:r>
              <a:rPr lang="en-US" altLang="zh-TW" kern="0" dirty="0">
                <a:latin typeface="Bwgrkl"/>
                <a:cs typeface="Bwgrkl"/>
              </a:rPr>
              <a:t>o` Pila/</a:t>
            </a:r>
            <a:r>
              <a:rPr lang="en-US" altLang="zh-TW" kern="0" dirty="0" err="1">
                <a:latin typeface="Bwgrkl"/>
                <a:cs typeface="Bwgrkl"/>
              </a:rPr>
              <a:t>toj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to.n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VIhsou</a:t>
            </a:r>
            <a:r>
              <a:rPr lang="en-US" altLang="zh-TW" kern="0" dirty="0">
                <a:latin typeface="Bwgrkl"/>
                <a:cs typeface="Bwgrkl"/>
              </a:rPr>
              <a:t>/n kai. </a:t>
            </a:r>
            <a:r>
              <a:rPr lang="en-US" altLang="zh-TW" b="1" kern="0" dirty="0" err="1">
                <a:latin typeface="Bwgrkl"/>
                <a:cs typeface="Bwgrkl"/>
              </a:rPr>
              <a:t>evmasti,gwsen</a:t>
            </a:r>
            <a:r>
              <a:rPr lang="en-US" altLang="zh-TW" b="1" kern="0" dirty="0">
                <a:latin typeface="Times New Roman"/>
              </a:rPr>
              <a:t> </a:t>
            </a:r>
            <a:r>
              <a:rPr lang="zh-TW" altLang="en-US" kern="0" dirty="0">
                <a:latin typeface="Times New Roman"/>
                <a:cs typeface="Times New Roman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比</a:t>
            </a:r>
            <a:r>
              <a:rPr lang="zh-TW" altLang="zh-TW" kern="0" dirty="0">
                <a:latin typeface="Times New Roman"/>
                <a:cs typeface="Times New Roman"/>
              </a:rPr>
              <a:t>拉多拘禁並鞭打</a:t>
            </a:r>
            <a:r>
              <a:rPr lang="zh-TW" altLang="zh-TW" kern="0" dirty="0" smtClean="0">
                <a:latin typeface="Times New Roman"/>
                <a:cs typeface="Times New Roman"/>
              </a:rPr>
              <a:t>耶穌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關身</a:t>
            </a:r>
            <a:r>
              <a:rPr lang="zh-TW" altLang="en-US" kern="0" dirty="0" smtClean="0">
                <a:latin typeface="Times New Roman"/>
                <a:cs typeface="Times New Roman"/>
              </a:rPr>
              <a:t>語態可</a:t>
            </a:r>
            <a:r>
              <a:rPr lang="zh-TW" altLang="zh-TW" dirty="0">
                <a:latin typeface="Calibri"/>
                <a:cs typeface="Arial"/>
              </a:rPr>
              <a:t>在主詞後面或者動詞後面，加上「自己</a:t>
            </a:r>
            <a:r>
              <a:rPr lang="zh-TW" altLang="zh-TW" dirty="0" smtClean="0">
                <a:latin typeface="Calibri"/>
                <a:cs typeface="Arial"/>
              </a:rPr>
              <a:t>」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dirty="0">
                <a:latin typeface="Calibri"/>
                <a:cs typeface="Arial"/>
              </a:rPr>
              <a:t>太</a:t>
            </a:r>
            <a:r>
              <a:rPr lang="en-US" altLang="zh-TW" dirty="0">
                <a:latin typeface="Calibri"/>
                <a:cs typeface="Arial"/>
              </a:rPr>
              <a:t>27</a:t>
            </a:r>
            <a:r>
              <a:rPr lang="zh-TW" altLang="zh-TW" dirty="0">
                <a:latin typeface="Calibri"/>
                <a:cs typeface="Arial"/>
              </a:rPr>
              <a:t>：</a:t>
            </a:r>
            <a:r>
              <a:rPr lang="en-US" altLang="zh-TW" dirty="0">
                <a:latin typeface="Calibri"/>
                <a:cs typeface="Arial"/>
              </a:rPr>
              <a:t>5  </a:t>
            </a:r>
            <a:r>
              <a:rPr lang="en-US" altLang="zh-TW" kern="0" dirty="0" err="1">
                <a:latin typeface="Bwgrkl"/>
                <a:cs typeface="Bwgrkl"/>
              </a:rPr>
              <a:t>avpelqw.n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avph,gxato</a:t>
            </a:r>
            <a:r>
              <a:rPr lang="en-US" altLang="zh-TW" kern="0" dirty="0">
                <a:latin typeface="Times New Roman"/>
              </a:rPr>
              <a:t> </a:t>
            </a:r>
            <a:r>
              <a:rPr lang="zh-TW" altLang="en-US" kern="0" dirty="0" smtClean="0">
                <a:latin typeface="Times New Roman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他</a:t>
            </a:r>
            <a:r>
              <a:rPr lang="zh-TW" altLang="zh-TW" kern="0" dirty="0">
                <a:latin typeface="Times New Roman"/>
                <a:cs typeface="Times New Roman"/>
              </a:rPr>
              <a:t>出去吊死</a:t>
            </a:r>
            <a:r>
              <a:rPr lang="zh-TW" altLang="zh-TW" kern="0" dirty="0" smtClean="0">
                <a:latin typeface="Times New Roman"/>
                <a:cs typeface="Times New Roman"/>
              </a:rPr>
              <a:t>自己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en-US" kern="0" dirty="0">
                <a:solidFill>
                  <a:srgbClr val="FF0000"/>
                </a:solidFill>
                <a:latin typeface="Times New Roman"/>
                <a:cs typeface="Times New Roman"/>
              </a:rPr>
              <a:t>被動</a:t>
            </a:r>
            <a:r>
              <a:rPr lang="zh-TW" altLang="en-US" kern="0" dirty="0" smtClean="0">
                <a:latin typeface="Times New Roman"/>
                <a:cs typeface="Times New Roman"/>
              </a:rPr>
              <a:t>語態</a:t>
            </a:r>
            <a:r>
              <a:rPr lang="zh-TW" altLang="zh-TW" kern="0" dirty="0">
                <a:latin typeface="Times New Roman"/>
                <a:cs typeface="Times New Roman"/>
              </a:rPr>
              <a:t>可以表示簡單的被動，或是因果</a:t>
            </a:r>
            <a:r>
              <a:rPr lang="el-GR" altLang="zh-TW" kern="0" dirty="0">
                <a:latin typeface="Times New Roman"/>
              </a:rPr>
              <a:t>/</a:t>
            </a:r>
            <a:r>
              <a:rPr lang="zh-TW" altLang="zh-TW" kern="0" dirty="0">
                <a:latin typeface="Times New Roman"/>
                <a:cs typeface="Times New Roman"/>
              </a:rPr>
              <a:t>允許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路</a:t>
            </a:r>
            <a:r>
              <a:rPr lang="el-GR" altLang="zh-TW" kern="0" dirty="0">
                <a:latin typeface="Times New Roman"/>
              </a:rPr>
              <a:t>7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l-GR" altLang="zh-TW" kern="0" dirty="0">
                <a:latin typeface="Times New Roman"/>
              </a:rPr>
              <a:t>7  </a:t>
            </a:r>
            <a:r>
              <a:rPr lang="en-US" altLang="zh-TW" dirty="0" err="1">
                <a:latin typeface="Bwgrkl"/>
              </a:rPr>
              <a:t>ivaqh,tw</a:t>
            </a:r>
            <a:r>
              <a:rPr lang="en-US" altLang="zh-TW" dirty="0">
                <a:latin typeface="Bwgrkl"/>
              </a:rPr>
              <a:t> o` </a:t>
            </a:r>
            <a:r>
              <a:rPr lang="en-US" altLang="zh-TW" dirty="0" err="1">
                <a:latin typeface="Bwgrkl"/>
              </a:rPr>
              <a:t>pai</a:t>
            </a:r>
            <a:r>
              <a:rPr lang="en-US" altLang="zh-TW" dirty="0">
                <a:latin typeface="Bwgrkl"/>
              </a:rPr>
              <a:t>/j </a:t>
            </a:r>
            <a:r>
              <a:rPr lang="en-US" altLang="zh-TW" dirty="0" err="1" smtClean="0">
                <a:latin typeface="Bwgrkl"/>
              </a:rPr>
              <a:t>mou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我</a:t>
            </a:r>
            <a:r>
              <a:rPr lang="zh-TW" altLang="zh-TW" kern="0" dirty="0">
                <a:latin typeface="Times New Roman"/>
                <a:cs typeface="Times New Roman"/>
              </a:rPr>
              <a:t>的僕人必得痊癒</a:t>
            </a:r>
            <a:endParaRPr lang="en-US" altLang="zh-TW" dirty="0" smtClean="0">
              <a:latin typeface="Calibri"/>
              <a:cs typeface="Arial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318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動詞：語氣</a:t>
            </a:r>
            <a:r>
              <a:rPr lang="en-US" altLang="zh-TW" smtClean="0"/>
              <a:t>Mood(3/)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 smtClean="0">
                <a:solidFill>
                  <a:srgbClr val="FF0000"/>
                </a:solidFill>
                <a:latin typeface="Calibri"/>
                <a:cs typeface="Arial"/>
              </a:rPr>
              <a:t>語氣</a:t>
            </a:r>
            <a:r>
              <a:rPr lang="zh-TW" altLang="en-US" dirty="0" smtClean="0">
                <a:solidFill>
                  <a:srgbClr val="FF0000"/>
                </a:solidFill>
                <a:latin typeface="Calibri"/>
                <a:cs typeface="Arial"/>
              </a:rPr>
              <a:t>（口氣）</a:t>
            </a:r>
            <a:r>
              <a:rPr lang="zh-TW" altLang="zh-TW" dirty="0" smtClean="0">
                <a:solidFill>
                  <a:srgbClr val="FF0000"/>
                </a:solidFill>
                <a:latin typeface="Calibri"/>
                <a:cs typeface="Arial"/>
              </a:rPr>
              <a:t>有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四種</a:t>
            </a:r>
            <a:r>
              <a:rPr lang="zh-TW" altLang="zh-TW" dirty="0">
                <a:latin typeface="Calibri"/>
                <a:cs typeface="Arial"/>
              </a:rPr>
              <a:t>：直說</a:t>
            </a:r>
            <a:r>
              <a:rPr lang="en-US" altLang="zh-TW" dirty="0">
                <a:latin typeface="Calibri"/>
                <a:cs typeface="Arial"/>
              </a:rPr>
              <a:t>(indicative)</a:t>
            </a:r>
            <a:r>
              <a:rPr lang="zh-TW" altLang="zh-TW" dirty="0">
                <a:latin typeface="Calibri"/>
                <a:cs typeface="Arial"/>
              </a:rPr>
              <a:t>、假設</a:t>
            </a:r>
            <a:r>
              <a:rPr lang="en-US" altLang="zh-TW" dirty="0">
                <a:latin typeface="Calibri"/>
                <a:cs typeface="Arial"/>
              </a:rPr>
              <a:t>(subjunctive)</a:t>
            </a:r>
            <a:r>
              <a:rPr lang="zh-TW" altLang="zh-TW" dirty="0">
                <a:latin typeface="Calibri"/>
                <a:cs typeface="Arial"/>
              </a:rPr>
              <a:t>、祈願</a:t>
            </a:r>
            <a:r>
              <a:rPr lang="en-US" altLang="zh-TW" dirty="0">
                <a:latin typeface="Calibri"/>
                <a:cs typeface="Arial"/>
              </a:rPr>
              <a:t>(optative)</a:t>
            </a:r>
            <a:r>
              <a:rPr lang="zh-TW" altLang="zh-TW" dirty="0">
                <a:latin typeface="Calibri"/>
                <a:cs typeface="Arial"/>
              </a:rPr>
              <a:t>、命令</a:t>
            </a:r>
            <a:r>
              <a:rPr lang="en-US" altLang="zh-TW" dirty="0">
                <a:latin typeface="Calibri"/>
                <a:cs typeface="Arial"/>
              </a:rPr>
              <a:t>(imperative)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直說語氣就像是朗誦一段科學報導，來陳述或主張一個事實，中文翻譯時直接</a:t>
            </a:r>
            <a:r>
              <a:rPr lang="zh-TW" altLang="zh-TW" dirty="0" smtClean="0">
                <a:latin typeface="Calibri"/>
                <a:cs typeface="Arial"/>
              </a:rPr>
              <a:t>翻譯</a:t>
            </a:r>
            <a:r>
              <a:rPr lang="zh-TW" altLang="en-US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彼前</a:t>
            </a:r>
            <a:r>
              <a:rPr lang="en-US" altLang="zh-TW" kern="0" dirty="0">
                <a:latin typeface="Times New Roman"/>
              </a:rPr>
              <a:t>4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n-US" altLang="zh-TW" kern="0" dirty="0">
                <a:latin typeface="Times New Roman"/>
              </a:rPr>
              <a:t>7  </a:t>
            </a:r>
            <a:r>
              <a:rPr lang="en-US" altLang="zh-TW" kern="0" dirty="0" err="1">
                <a:latin typeface="Bwgrkl"/>
                <a:cs typeface="Bwgrkl"/>
              </a:rPr>
              <a:t>Pa,ntwn</a:t>
            </a:r>
            <a:r>
              <a:rPr lang="en-US" altLang="zh-TW" kern="0" dirty="0">
                <a:latin typeface="Bwgrkl"/>
                <a:cs typeface="Bwgrkl"/>
              </a:rPr>
              <a:t> de. to. </a:t>
            </a:r>
            <a:r>
              <a:rPr lang="en-US" altLang="zh-TW" kern="0" dirty="0" err="1">
                <a:latin typeface="Bwgrkl"/>
                <a:cs typeface="Bwgrkl"/>
              </a:rPr>
              <a:t>te,loj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h;ggiken</a:t>
            </a:r>
            <a:r>
              <a:rPr lang="en-US" altLang="zh-TW" kern="0" dirty="0">
                <a:latin typeface="Times New Roman"/>
              </a:rPr>
              <a:t> </a:t>
            </a:r>
            <a:r>
              <a:rPr lang="zh-TW" altLang="zh-TW" kern="0" dirty="0">
                <a:latin typeface="Times New Roman"/>
                <a:cs typeface="Times New Roman"/>
              </a:rPr>
              <a:t>萬物的結局靠近</a:t>
            </a:r>
            <a:r>
              <a:rPr lang="zh-TW" altLang="zh-TW" kern="0" dirty="0" smtClean="0">
                <a:latin typeface="Times New Roman"/>
                <a:cs typeface="Times New Roman"/>
              </a:rPr>
              <a:t>了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假設語氣</a:t>
            </a:r>
            <a:r>
              <a:rPr lang="zh-TW" altLang="zh-TW" dirty="0">
                <a:latin typeface="Calibri"/>
                <a:cs typeface="Arial"/>
              </a:rPr>
              <a:t>則是想要表達一個可能的事實，中文翻譯時可以在動詞前面加上「如果」、「若</a:t>
            </a:r>
            <a:r>
              <a:rPr lang="zh-TW" altLang="zh-TW" dirty="0" smtClean="0">
                <a:latin typeface="Calibri"/>
                <a:cs typeface="Arial"/>
              </a:rPr>
              <a:t>」、</a:t>
            </a:r>
            <a:r>
              <a:rPr lang="zh-TW" altLang="zh-TW" dirty="0">
                <a:latin typeface="Calibri"/>
                <a:cs typeface="Arial"/>
              </a:rPr>
              <a:t>「假如</a:t>
            </a:r>
            <a:r>
              <a:rPr lang="zh-TW" altLang="zh-TW" dirty="0" smtClean="0">
                <a:latin typeface="Calibri"/>
                <a:cs typeface="Arial"/>
              </a:rPr>
              <a:t>」</a:t>
            </a:r>
            <a:r>
              <a:rPr lang="zh-TW" altLang="en-US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路</a:t>
            </a:r>
            <a:r>
              <a:rPr lang="el-GR" altLang="zh-TW" kern="0" dirty="0">
                <a:latin typeface="Times New Roman"/>
              </a:rPr>
              <a:t>6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l-GR" altLang="zh-TW" kern="0" dirty="0">
                <a:latin typeface="Times New Roman"/>
              </a:rPr>
              <a:t>42  </a:t>
            </a:r>
            <a:r>
              <a:rPr lang="zh-TW" altLang="en-US" kern="0" dirty="0" smtClean="0">
                <a:latin typeface="Times New Roman"/>
              </a:rPr>
              <a:t> </a:t>
            </a:r>
            <a:r>
              <a:rPr lang="en-US" altLang="zh-TW" dirty="0" err="1">
                <a:latin typeface="Bwgrkl"/>
              </a:rPr>
              <a:t>a;fej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evkba,lw</a:t>
            </a:r>
            <a:r>
              <a:rPr lang="en-US" altLang="zh-TW" dirty="0">
                <a:latin typeface="Bwgrkl"/>
              </a:rPr>
              <a:t> to. </a:t>
            </a:r>
            <a:r>
              <a:rPr lang="en-US" altLang="zh-TW" dirty="0" err="1">
                <a:latin typeface="Bwgrkl"/>
              </a:rPr>
              <a:t>ka,rfoj</a:t>
            </a:r>
            <a:r>
              <a:rPr lang="en-US" altLang="zh-TW" dirty="0">
                <a:latin typeface="Bwgrkl"/>
              </a:rPr>
              <a:t> to. </a:t>
            </a:r>
            <a:r>
              <a:rPr lang="en-US" altLang="zh-TW" dirty="0" err="1">
                <a:latin typeface="Bwgrkl"/>
              </a:rPr>
              <a:t>evn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tw</a:t>
            </a:r>
            <a:r>
              <a:rPr lang="en-US" altLang="zh-TW" dirty="0">
                <a:latin typeface="Bwgrkl"/>
              </a:rPr>
              <a:t>/| </a:t>
            </a:r>
            <a:r>
              <a:rPr lang="en-US" altLang="zh-TW" dirty="0" err="1">
                <a:latin typeface="Bwgrkl"/>
              </a:rPr>
              <a:t>ovfqalmw</a:t>
            </a:r>
            <a:r>
              <a:rPr lang="en-US" altLang="zh-TW" dirty="0">
                <a:latin typeface="Bwgrkl"/>
              </a:rPr>
              <a:t>/| </a:t>
            </a:r>
            <a:r>
              <a:rPr lang="en-US" altLang="zh-TW" dirty="0" err="1" smtClean="0">
                <a:latin typeface="Bwgrkl"/>
              </a:rPr>
              <a:t>sou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讓</a:t>
            </a:r>
            <a:r>
              <a:rPr lang="zh-TW" altLang="zh-TW" kern="0" dirty="0">
                <a:latin typeface="Times New Roman"/>
                <a:cs typeface="Times New Roman"/>
              </a:rPr>
              <a:t>我拔掉你眼中的刺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kern="0" dirty="0" smtClean="0">
                <a:latin typeface="Times New Roman"/>
                <a:cs typeface="Times New Roman"/>
              </a:rPr>
              <a:t>假設</a:t>
            </a:r>
            <a:r>
              <a:rPr lang="zh-TW" altLang="zh-TW" kern="0" dirty="0">
                <a:latin typeface="Times New Roman"/>
                <a:cs typeface="Times New Roman"/>
              </a:rPr>
              <a:t>語氣若是加上否定詞，則是希臘文裡面最強烈的「禁止」</a:t>
            </a:r>
            <a:r>
              <a:rPr lang="zh-TW" altLang="zh-TW" kern="0" dirty="0" smtClean="0">
                <a:latin typeface="Times New Roman"/>
                <a:cs typeface="Times New Roman"/>
              </a:rPr>
              <a:t>語氣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約</a:t>
            </a:r>
            <a:r>
              <a:rPr lang="el-GR" altLang="zh-TW" kern="0" dirty="0">
                <a:latin typeface="Times New Roman"/>
              </a:rPr>
              <a:t>11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l-GR" altLang="zh-TW" kern="0" dirty="0">
                <a:latin typeface="Times New Roman"/>
              </a:rPr>
              <a:t>26  </a:t>
            </a:r>
            <a:r>
              <a:rPr lang="zh-TW" altLang="en-US" kern="0" dirty="0" smtClean="0">
                <a:latin typeface="Times New Roman"/>
              </a:rPr>
              <a:t> </a:t>
            </a:r>
            <a:r>
              <a:rPr lang="en-US" altLang="zh-TW" dirty="0">
                <a:latin typeface="Bwgrkl"/>
              </a:rPr>
              <a:t>pa/j o` </a:t>
            </a:r>
            <a:r>
              <a:rPr lang="en-US" altLang="zh-TW" dirty="0" err="1">
                <a:latin typeface="Bwgrkl"/>
              </a:rPr>
              <a:t>zw</a:t>
            </a:r>
            <a:r>
              <a:rPr lang="en-US" altLang="zh-TW" dirty="0">
                <a:latin typeface="Bwgrkl"/>
              </a:rPr>
              <a:t>/n kai. </a:t>
            </a:r>
            <a:r>
              <a:rPr lang="en-US" altLang="zh-TW" dirty="0" err="1">
                <a:latin typeface="Bwgrkl"/>
              </a:rPr>
              <a:t>pisteu,wn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eivj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evme</a:t>
            </a:r>
            <a:r>
              <a:rPr lang="en-US" altLang="zh-TW" dirty="0">
                <a:latin typeface="Bwgrkl"/>
              </a:rPr>
              <a:t>. </a:t>
            </a:r>
            <a:r>
              <a:rPr lang="en-US" altLang="zh-TW" dirty="0" err="1">
                <a:latin typeface="Bwgrkl"/>
              </a:rPr>
              <a:t>ouv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mh</a:t>
            </a:r>
            <a:r>
              <a:rPr lang="en-US" altLang="zh-TW" dirty="0">
                <a:latin typeface="Bwgrkl"/>
              </a:rPr>
              <a:t>. </a:t>
            </a:r>
            <a:r>
              <a:rPr lang="en-US" altLang="zh-TW" dirty="0" err="1">
                <a:latin typeface="Bwgrkl"/>
              </a:rPr>
              <a:t>avpoqa,nh</a:t>
            </a:r>
            <a:r>
              <a:rPr lang="en-US" altLang="zh-TW" dirty="0">
                <a:latin typeface="Bwgrkl"/>
              </a:rPr>
              <a:t>| </a:t>
            </a:r>
            <a:r>
              <a:rPr lang="zh-TW" altLang="zh-TW" kern="0" dirty="0" smtClean="0">
                <a:latin typeface="Times New Roman"/>
                <a:cs typeface="Times New Roman"/>
              </a:rPr>
              <a:t>凡</a:t>
            </a:r>
            <a:r>
              <a:rPr lang="zh-TW" altLang="zh-TW" kern="0" dirty="0">
                <a:latin typeface="Times New Roman"/>
                <a:cs typeface="Times New Roman"/>
              </a:rPr>
              <a:t>活著相信我的人，</a:t>
            </a:r>
            <a:r>
              <a:rPr lang="zh-TW" altLang="zh-TW" kern="0" dirty="0" smtClean="0">
                <a:latin typeface="Times New Roman"/>
                <a:cs typeface="Times New Roman"/>
              </a:rPr>
              <a:t>必然不死</a:t>
            </a:r>
            <a:endParaRPr lang="en-US" altLang="zh-TW" kern="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318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學習中級</a:t>
            </a:r>
            <a:r>
              <a:rPr lang="zh-TW" altLang="en-US" dirty="0"/>
              <a:t>希臘</a:t>
            </a:r>
            <a:r>
              <a:rPr lang="zh-TW" altLang="en-US" dirty="0" smtClean="0"/>
              <a:t>文法的必要性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更精確地掌握希臘文經文的原意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和合本約為</a:t>
            </a:r>
            <a:r>
              <a:rPr lang="en-US" altLang="zh-TW" dirty="0" smtClean="0"/>
              <a:t>80</a:t>
            </a:r>
            <a:r>
              <a:rPr lang="zh-TW" altLang="en-US" dirty="0" smtClean="0"/>
              <a:t>％正確：</a:t>
            </a:r>
            <a:r>
              <a:rPr lang="en-US" altLang="zh-TW" dirty="0" smtClean="0"/>
              <a:t>10</a:t>
            </a:r>
            <a:r>
              <a:rPr lang="zh-TW" altLang="en-US" dirty="0" smtClean="0"/>
              <a:t>％中文習慣改變，</a:t>
            </a:r>
            <a:r>
              <a:rPr lang="en-US" altLang="zh-TW" dirty="0" smtClean="0"/>
              <a:t>10</a:t>
            </a:r>
            <a:r>
              <a:rPr lang="zh-TW" altLang="en-US" dirty="0" smtClean="0"/>
              <a:t>％偏離文本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例如</a:t>
            </a:r>
            <a:r>
              <a:rPr lang="zh-TW" altLang="en-US" dirty="0" smtClean="0"/>
              <a:t>：「因信稱義」大都是「藉信成義」</a:t>
            </a:r>
            <a:endParaRPr lang="en-US" altLang="zh-TW" dirty="0" smtClean="0"/>
          </a:p>
          <a:p>
            <a:r>
              <a:rPr lang="zh-TW" altLang="en-US" dirty="0"/>
              <a:t>擺脫西方</a:t>
            </a:r>
            <a:r>
              <a:rPr lang="zh-TW" altLang="en-US" dirty="0" smtClean="0"/>
              <a:t>神學的霸權，回歸聖經教導</a:t>
            </a:r>
            <a:endParaRPr lang="en-US" altLang="zh-TW" dirty="0" smtClean="0"/>
          </a:p>
          <a:p>
            <a:pPr lvl="1"/>
            <a:r>
              <a:rPr lang="zh-TW" altLang="en-US" dirty="0"/>
              <a:t>例如</a:t>
            </a:r>
            <a:r>
              <a:rPr lang="zh-TW" altLang="en-US" dirty="0" smtClean="0"/>
              <a:t>：「現代國家」取代了</a:t>
            </a:r>
            <a:r>
              <a:rPr lang="zh-TW" altLang="en-US" dirty="0"/>
              <a:t>「</a:t>
            </a:r>
            <a:r>
              <a:rPr lang="zh-TW" altLang="en-US" dirty="0" smtClean="0"/>
              <a:t>信仰國度」；「尼哥拉黨人」取代了「使徒」</a:t>
            </a:r>
            <a:endParaRPr lang="en-US" altLang="zh-TW" dirty="0" smtClean="0"/>
          </a:p>
          <a:p>
            <a:r>
              <a:rPr lang="zh-TW" altLang="en-US" dirty="0" smtClean="0"/>
              <a:t>讓每日讀</a:t>
            </a:r>
            <a:r>
              <a:rPr lang="zh-TW" altLang="en-US" dirty="0"/>
              <a:t>經</a:t>
            </a:r>
            <a:r>
              <a:rPr lang="zh-TW" altLang="en-US" dirty="0" smtClean="0"/>
              <a:t>成為理性、感性與神性的饗宴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069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動詞：語氣</a:t>
            </a:r>
            <a:r>
              <a:rPr lang="en-US" altLang="zh-TW" dirty="0" smtClean="0"/>
              <a:t>(4/)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0BD0D9"/>
              </a:buClr>
            </a:pPr>
            <a:r>
              <a:rPr lang="zh-TW" altLang="zh-TW" sz="2000" dirty="0">
                <a:solidFill>
                  <a:srgbClr val="FF0000"/>
                </a:solidFill>
                <a:latin typeface="Calibri"/>
                <a:cs typeface="Arial"/>
              </a:rPr>
              <a:t>祈願語氣</a:t>
            </a:r>
            <a:r>
              <a:rPr lang="zh-TW" altLang="zh-TW" sz="2000" dirty="0">
                <a:solidFill>
                  <a:prstClr val="black"/>
                </a:solidFill>
                <a:latin typeface="Calibri"/>
                <a:cs typeface="Arial"/>
              </a:rPr>
              <a:t>期待一個事實發生，中文翻譯時可以在動詞前面加上「希望」、「期望」、「願」</a:t>
            </a:r>
            <a:r>
              <a:rPr lang="zh-TW" altLang="zh-TW" sz="2000" dirty="0" smtClean="0">
                <a:solidFill>
                  <a:prstClr val="black"/>
                </a:solidFill>
                <a:latin typeface="Calibri"/>
                <a:cs typeface="Arial"/>
              </a:rPr>
              <a:t>。</a:t>
            </a:r>
            <a:endParaRPr lang="en-US" altLang="zh-TW" sz="2000" dirty="0" smtClean="0">
              <a:solidFill>
                <a:prstClr val="black"/>
              </a:solidFill>
              <a:latin typeface="Calibri"/>
              <a:cs typeface="Arial"/>
            </a:endParaRPr>
          </a:p>
          <a:p>
            <a:pPr lvl="1">
              <a:buClr>
                <a:srgbClr val="0BD0D9"/>
              </a:buClr>
            </a:pPr>
            <a:r>
              <a:rPr lang="zh-TW" altLang="zh-TW" sz="1800" kern="0" dirty="0">
                <a:latin typeface="Times New Roman"/>
                <a:cs typeface="Times New Roman"/>
              </a:rPr>
              <a:t>路</a:t>
            </a:r>
            <a:r>
              <a:rPr lang="el-GR" altLang="zh-TW" sz="1800" kern="0" dirty="0">
                <a:latin typeface="Times New Roman"/>
              </a:rPr>
              <a:t>1</a:t>
            </a:r>
            <a:r>
              <a:rPr lang="zh-TW" altLang="zh-TW" sz="1800" kern="0" dirty="0">
                <a:latin typeface="Times New Roman"/>
                <a:cs typeface="Times New Roman"/>
              </a:rPr>
              <a:t>：</a:t>
            </a:r>
            <a:r>
              <a:rPr lang="el-GR" altLang="zh-TW" sz="1800" kern="0" dirty="0">
                <a:latin typeface="Times New Roman"/>
              </a:rPr>
              <a:t>29  </a:t>
            </a:r>
            <a:r>
              <a:rPr lang="en-US" altLang="zh-TW" sz="1800" dirty="0" err="1">
                <a:latin typeface="Bwgrkl"/>
              </a:rPr>
              <a:t>dielogi,zeto</a:t>
            </a:r>
            <a:r>
              <a:rPr lang="en-US" altLang="zh-TW" sz="1800" dirty="0">
                <a:latin typeface="Bwgrkl"/>
              </a:rPr>
              <a:t> </a:t>
            </a:r>
            <a:r>
              <a:rPr lang="en-US" altLang="zh-TW" sz="1800" dirty="0" err="1">
                <a:latin typeface="Bwgrkl"/>
              </a:rPr>
              <a:t>potapo.j</a:t>
            </a:r>
            <a:r>
              <a:rPr lang="en-US" altLang="zh-TW" sz="1800" dirty="0">
                <a:latin typeface="Bwgrkl"/>
              </a:rPr>
              <a:t> </a:t>
            </a:r>
            <a:r>
              <a:rPr lang="en-US" altLang="zh-TW" sz="1800" b="1" dirty="0" err="1">
                <a:latin typeface="Bwgrkl"/>
              </a:rPr>
              <a:t>ei;h</a:t>
            </a:r>
            <a:r>
              <a:rPr lang="en-US" altLang="zh-TW" sz="1800" dirty="0">
                <a:latin typeface="Bwgrkl"/>
              </a:rPr>
              <a:t> o` </a:t>
            </a:r>
            <a:r>
              <a:rPr lang="en-US" altLang="zh-TW" sz="1800" dirty="0" err="1">
                <a:latin typeface="Bwgrkl"/>
              </a:rPr>
              <a:t>avspasmo.j</a:t>
            </a:r>
            <a:r>
              <a:rPr lang="en-US" altLang="zh-TW" sz="1800" dirty="0">
                <a:latin typeface="Bwgrkl"/>
              </a:rPr>
              <a:t> </a:t>
            </a:r>
            <a:r>
              <a:rPr lang="en-US" altLang="zh-TW" sz="1800" dirty="0" err="1" smtClean="0">
                <a:latin typeface="Bwgrkl"/>
              </a:rPr>
              <a:t>ou-toj</a:t>
            </a:r>
            <a:r>
              <a:rPr lang="zh-TW" altLang="en-US" sz="1800" dirty="0" smtClean="0">
                <a:latin typeface="Bwgrkl"/>
              </a:rPr>
              <a:t>  </a:t>
            </a:r>
            <a:r>
              <a:rPr lang="zh-TW" altLang="zh-TW" sz="1800" kern="0" dirty="0" smtClean="0">
                <a:latin typeface="Times New Roman"/>
                <a:cs typeface="Times New Roman"/>
              </a:rPr>
              <a:t>她</a:t>
            </a:r>
            <a:r>
              <a:rPr lang="zh-TW" altLang="zh-TW" sz="1800" kern="0" dirty="0">
                <a:latin typeface="Times New Roman"/>
                <a:cs typeface="Times New Roman"/>
              </a:rPr>
              <a:t>一直思考這會是一種什麼樣的問候</a:t>
            </a:r>
            <a:endParaRPr lang="en-US" altLang="zh-TW" sz="1800" dirty="0" smtClean="0">
              <a:solidFill>
                <a:prstClr val="black"/>
              </a:solidFill>
              <a:latin typeface="Calibri"/>
              <a:cs typeface="Arial"/>
            </a:endParaRPr>
          </a:p>
          <a:p>
            <a:pPr lvl="1">
              <a:buClr>
                <a:srgbClr val="0BD0D9"/>
              </a:buClr>
            </a:pPr>
            <a:r>
              <a:rPr lang="zh-TW" altLang="zh-TW" sz="1800" kern="0" dirty="0">
                <a:latin typeface="Times New Roman"/>
                <a:cs typeface="Times New Roman"/>
              </a:rPr>
              <a:t>加上否定詞時，就有強烈禁止的意思。中文翻譯時，可以在句尾加上驚嘆號（！），但不用加上「絕對」</a:t>
            </a:r>
            <a:r>
              <a:rPr lang="zh-TW" altLang="zh-TW" sz="1800" kern="0" dirty="0" smtClean="0">
                <a:latin typeface="Times New Roman"/>
                <a:cs typeface="Times New Roman"/>
              </a:rPr>
              <a:t>以區別否定</a:t>
            </a:r>
            <a:r>
              <a:rPr lang="zh-TW" altLang="zh-TW" sz="1800" kern="0" dirty="0">
                <a:latin typeface="Times New Roman"/>
                <a:cs typeface="Times New Roman"/>
              </a:rPr>
              <a:t>的假設</a:t>
            </a:r>
            <a:r>
              <a:rPr lang="zh-TW" altLang="zh-TW" sz="1800" kern="0" dirty="0" smtClean="0">
                <a:latin typeface="Times New Roman"/>
                <a:cs typeface="Times New Roman"/>
              </a:rPr>
              <a:t>語氣。</a:t>
            </a:r>
            <a:endParaRPr lang="en-US" altLang="zh-TW" sz="1800" kern="0" dirty="0" smtClean="0">
              <a:latin typeface="Times New Roman"/>
              <a:cs typeface="Times New Roman"/>
            </a:endParaRPr>
          </a:p>
          <a:p>
            <a:pPr lvl="1">
              <a:buClr>
                <a:srgbClr val="0BD0D9"/>
              </a:buClr>
            </a:pPr>
            <a:r>
              <a:rPr lang="zh-TW" altLang="zh-TW" sz="1800" kern="0" dirty="0">
                <a:latin typeface="Times New Roman"/>
                <a:cs typeface="Times New Roman"/>
              </a:rPr>
              <a:t>路</a:t>
            </a:r>
            <a:r>
              <a:rPr lang="el-GR" altLang="zh-TW" sz="1800" kern="0" dirty="0">
                <a:latin typeface="Times New Roman"/>
              </a:rPr>
              <a:t>20</a:t>
            </a:r>
            <a:r>
              <a:rPr lang="zh-TW" altLang="zh-TW" sz="1800" kern="0" dirty="0">
                <a:latin typeface="Times New Roman"/>
                <a:cs typeface="Times New Roman"/>
              </a:rPr>
              <a:t>：</a:t>
            </a:r>
            <a:r>
              <a:rPr lang="el-GR" altLang="zh-TW" sz="1800" kern="0" dirty="0">
                <a:latin typeface="Times New Roman"/>
              </a:rPr>
              <a:t>16  </a:t>
            </a:r>
            <a:r>
              <a:rPr lang="en-US" altLang="zh-TW" sz="1800" dirty="0" err="1">
                <a:latin typeface="Bwgrkl"/>
              </a:rPr>
              <a:t>avkou,santej</a:t>
            </a:r>
            <a:r>
              <a:rPr lang="en-US" altLang="zh-TW" sz="1800" dirty="0">
                <a:latin typeface="Bwgrkl"/>
              </a:rPr>
              <a:t> de. </a:t>
            </a:r>
            <a:r>
              <a:rPr lang="en-US" altLang="zh-TW" sz="1800" dirty="0" err="1">
                <a:latin typeface="Bwgrkl"/>
              </a:rPr>
              <a:t>ei</a:t>
            </a:r>
            <a:r>
              <a:rPr lang="en-US" altLang="zh-TW" sz="1800" dirty="0">
                <a:latin typeface="Bwgrkl"/>
              </a:rPr>
              <a:t>=pan\ </a:t>
            </a:r>
            <a:r>
              <a:rPr lang="en-US" altLang="zh-TW" sz="1800" dirty="0" err="1">
                <a:latin typeface="Bwgrkl"/>
              </a:rPr>
              <a:t>mh</a:t>
            </a:r>
            <a:r>
              <a:rPr lang="en-US" altLang="zh-TW" sz="1800" dirty="0">
                <a:latin typeface="Bwgrkl"/>
              </a:rPr>
              <a:t>. </a:t>
            </a:r>
            <a:r>
              <a:rPr lang="en-US" altLang="zh-TW" sz="1800" dirty="0" err="1" smtClean="0">
                <a:latin typeface="Bwgrkl"/>
              </a:rPr>
              <a:t>ge,noito</a:t>
            </a:r>
            <a:r>
              <a:rPr lang="zh-TW" altLang="en-US" sz="1800" dirty="0" smtClean="0">
                <a:latin typeface="Bwgrkl"/>
              </a:rPr>
              <a:t> </a:t>
            </a:r>
            <a:r>
              <a:rPr lang="zh-TW" altLang="zh-TW" sz="1800" kern="0" dirty="0" smtClean="0">
                <a:latin typeface="Times New Roman"/>
                <a:cs typeface="Times New Roman"/>
              </a:rPr>
              <a:t>他們</a:t>
            </a:r>
            <a:r>
              <a:rPr lang="zh-TW" altLang="zh-TW" sz="1800" kern="0" dirty="0">
                <a:latin typeface="Times New Roman"/>
                <a:cs typeface="Times New Roman"/>
              </a:rPr>
              <a:t>聽到了就說：「希望它不會發生！」</a:t>
            </a:r>
            <a:endParaRPr lang="en-US" altLang="zh-TW" sz="1800" dirty="0">
              <a:solidFill>
                <a:prstClr val="black"/>
              </a:solidFill>
              <a:latin typeface="Calibri"/>
              <a:cs typeface="Arial"/>
            </a:endParaRPr>
          </a:p>
          <a:p>
            <a:pPr lvl="0">
              <a:buClr>
                <a:srgbClr val="0BD0D9"/>
              </a:buClr>
            </a:pPr>
            <a:r>
              <a:rPr lang="zh-TW" altLang="zh-TW" sz="2000" dirty="0">
                <a:solidFill>
                  <a:srgbClr val="FF0000"/>
                </a:solidFill>
                <a:latin typeface="Calibri"/>
                <a:cs typeface="Arial"/>
              </a:rPr>
              <a:t>命令語氣</a:t>
            </a:r>
            <a:r>
              <a:rPr lang="zh-TW" altLang="zh-TW" sz="2000" dirty="0">
                <a:solidFill>
                  <a:prstClr val="black"/>
                </a:solidFill>
                <a:latin typeface="Calibri"/>
                <a:cs typeface="Arial"/>
              </a:rPr>
              <a:t>要求一個還沒有發生的事實，立刻或將來一定發生；中文翻譯時可以在動詞前面加上「一定」、「必」、「必要」、「必須」，並且在句子尾加上驚嘆號（！）</a:t>
            </a:r>
            <a:r>
              <a:rPr lang="zh-TW" altLang="en-US" sz="2000" dirty="0" smtClean="0">
                <a:solidFill>
                  <a:prstClr val="black"/>
                </a:solidFill>
                <a:latin typeface="Calibri"/>
                <a:cs typeface="Arial"/>
              </a:rPr>
              <a:t>。</a:t>
            </a:r>
            <a:r>
              <a:rPr lang="zh-TW" altLang="zh-TW" sz="2000" kern="0" dirty="0">
                <a:latin typeface="Times New Roman"/>
                <a:cs typeface="Times New Roman"/>
              </a:rPr>
              <a:t>耶穌說話時，常使用命令語氣。</a:t>
            </a:r>
            <a:endParaRPr lang="en-US" altLang="zh-TW" sz="2000" dirty="0" smtClean="0">
              <a:solidFill>
                <a:prstClr val="black"/>
              </a:solidFill>
              <a:latin typeface="Calibri"/>
              <a:cs typeface="Arial"/>
            </a:endParaRPr>
          </a:p>
          <a:p>
            <a:pPr lvl="1">
              <a:buClr>
                <a:srgbClr val="0BD0D9"/>
              </a:buClr>
            </a:pPr>
            <a:r>
              <a:rPr lang="zh-TW" altLang="zh-TW" sz="1800" kern="0" dirty="0">
                <a:latin typeface="Times New Roman"/>
                <a:cs typeface="Times New Roman"/>
              </a:rPr>
              <a:t>約</a:t>
            </a:r>
            <a:r>
              <a:rPr lang="el-GR" altLang="zh-TW" sz="1800" kern="0" dirty="0">
                <a:latin typeface="Times New Roman"/>
              </a:rPr>
              <a:t>5</a:t>
            </a:r>
            <a:r>
              <a:rPr lang="zh-TW" altLang="zh-TW" sz="1800" kern="0" dirty="0">
                <a:latin typeface="Times New Roman"/>
                <a:cs typeface="Times New Roman"/>
              </a:rPr>
              <a:t>：</a:t>
            </a:r>
            <a:r>
              <a:rPr lang="el-GR" altLang="zh-TW" sz="1800" kern="0" dirty="0">
                <a:latin typeface="Times New Roman"/>
              </a:rPr>
              <a:t>11  </a:t>
            </a:r>
            <a:r>
              <a:rPr lang="pt-BR" altLang="zh-TW" sz="1800" dirty="0">
                <a:latin typeface="Bwgrkl"/>
              </a:rPr>
              <a:t>a=ron to.n kra,batto,n sou kai. </a:t>
            </a:r>
            <a:r>
              <a:rPr lang="pt-BR" altLang="zh-TW" sz="1800" dirty="0" smtClean="0">
                <a:latin typeface="Bwgrkl"/>
              </a:rPr>
              <a:t>peripa,tei</a:t>
            </a:r>
            <a:r>
              <a:rPr lang="zh-TW" altLang="en-US" sz="1800" dirty="0" smtClean="0">
                <a:latin typeface="Bwgrkl"/>
              </a:rPr>
              <a:t> </a:t>
            </a:r>
            <a:r>
              <a:rPr lang="zh-TW" altLang="zh-TW" sz="1800" kern="0" dirty="0" smtClean="0">
                <a:latin typeface="Times New Roman"/>
                <a:cs typeface="Times New Roman"/>
              </a:rPr>
              <a:t>拿起</a:t>
            </a:r>
            <a:r>
              <a:rPr lang="zh-TW" altLang="zh-TW" sz="1800" kern="0" dirty="0">
                <a:latin typeface="Times New Roman"/>
                <a:cs typeface="Times New Roman"/>
              </a:rPr>
              <a:t>你的床墊！走一走！</a:t>
            </a:r>
            <a:endParaRPr lang="zh-TW" altLang="en-US" sz="1800" dirty="0">
              <a:solidFill>
                <a:prstClr val="black"/>
              </a:solidFill>
            </a:endParaRPr>
          </a:p>
          <a:p>
            <a:pPr lvl="1"/>
            <a:r>
              <a:rPr lang="zh-TW" altLang="zh-TW" sz="1800" kern="0" dirty="0">
                <a:latin typeface="Times New Roman"/>
                <a:cs typeface="Times New Roman"/>
              </a:rPr>
              <a:t>禱告詞常用</a:t>
            </a:r>
            <a:r>
              <a:rPr lang="zh-TW" altLang="zh-TW" sz="1800" kern="0" dirty="0" smtClean="0">
                <a:latin typeface="Times New Roman"/>
                <a:cs typeface="Times New Roman"/>
              </a:rPr>
              <a:t>。</a:t>
            </a:r>
            <a:r>
              <a:rPr lang="zh-TW" altLang="zh-TW" sz="1800" kern="0" dirty="0">
                <a:latin typeface="Times New Roman"/>
                <a:cs typeface="Times New Roman"/>
              </a:rPr>
              <a:t>若是晚輩對長輩請求的話語，可以加上「請</a:t>
            </a:r>
            <a:r>
              <a:rPr lang="zh-TW" altLang="zh-TW" sz="1800" kern="0" dirty="0" smtClean="0">
                <a:latin typeface="Times New Roman"/>
                <a:cs typeface="Times New Roman"/>
              </a:rPr>
              <a:t>」</a:t>
            </a:r>
            <a:r>
              <a:rPr lang="zh-TW" altLang="en-US" sz="1800" kern="0" dirty="0" smtClean="0">
                <a:latin typeface="Times New Roman"/>
                <a:cs typeface="Times New Roman"/>
              </a:rPr>
              <a:t>。</a:t>
            </a:r>
            <a:endParaRPr lang="en-US" altLang="zh-TW" sz="1800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sz="1800" kern="0" dirty="0">
                <a:latin typeface="Times New Roman"/>
                <a:cs typeface="Times New Roman"/>
              </a:rPr>
              <a:t>太</a:t>
            </a:r>
            <a:r>
              <a:rPr lang="el-GR" altLang="zh-TW" sz="1800" kern="0" dirty="0">
                <a:latin typeface="Times New Roman"/>
              </a:rPr>
              <a:t>6</a:t>
            </a:r>
            <a:r>
              <a:rPr lang="zh-TW" altLang="zh-TW" sz="1800" kern="0" dirty="0">
                <a:latin typeface="Times New Roman"/>
                <a:cs typeface="Times New Roman"/>
              </a:rPr>
              <a:t>：</a:t>
            </a:r>
            <a:r>
              <a:rPr lang="el-GR" altLang="zh-TW" sz="1800" kern="0" dirty="0">
                <a:latin typeface="Times New Roman"/>
              </a:rPr>
              <a:t>10  </a:t>
            </a:r>
            <a:r>
              <a:rPr lang="en-US" altLang="zh-TW" sz="1800" dirty="0" err="1">
                <a:latin typeface="Bwgrkl"/>
              </a:rPr>
              <a:t>evlqe,tw</a:t>
            </a:r>
            <a:r>
              <a:rPr lang="en-US" altLang="zh-TW" sz="1800" dirty="0">
                <a:latin typeface="Bwgrkl"/>
              </a:rPr>
              <a:t> h` </a:t>
            </a:r>
            <a:r>
              <a:rPr lang="en-US" altLang="zh-TW" sz="1800" dirty="0" err="1">
                <a:latin typeface="Bwgrkl"/>
              </a:rPr>
              <a:t>basilei,a</a:t>
            </a:r>
            <a:r>
              <a:rPr lang="en-US" altLang="zh-TW" sz="1800" dirty="0">
                <a:latin typeface="Bwgrkl"/>
              </a:rPr>
              <a:t> </a:t>
            </a:r>
            <a:r>
              <a:rPr lang="en-US" altLang="zh-TW" sz="1800" dirty="0" err="1" smtClean="0">
                <a:latin typeface="Bwgrkl"/>
              </a:rPr>
              <a:t>sou</a:t>
            </a:r>
            <a:r>
              <a:rPr lang="zh-TW" altLang="en-US" sz="1800" dirty="0" smtClean="0">
                <a:latin typeface="Bwgrkl"/>
              </a:rPr>
              <a:t> </a:t>
            </a:r>
            <a:r>
              <a:rPr lang="zh-TW" altLang="zh-TW" sz="1800" kern="0" dirty="0" smtClean="0">
                <a:latin typeface="Times New Roman"/>
                <a:cs typeface="Times New Roman"/>
              </a:rPr>
              <a:t>祢</a:t>
            </a:r>
            <a:r>
              <a:rPr lang="zh-TW" altLang="zh-TW" sz="1800" kern="0" dirty="0">
                <a:latin typeface="Times New Roman"/>
                <a:cs typeface="Times New Roman"/>
              </a:rPr>
              <a:t>的國必降臨！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3318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動詞：時態</a:t>
            </a:r>
            <a:r>
              <a:rPr lang="en-US" altLang="zh-TW" dirty="0" smtClean="0"/>
              <a:t>Tense (5/)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時態有六種</a:t>
            </a:r>
            <a:r>
              <a:rPr lang="zh-TW" altLang="zh-TW" dirty="0">
                <a:latin typeface="Calibri"/>
                <a:cs typeface="Arial"/>
              </a:rPr>
              <a:t>：現在時態</a:t>
            </a:r>
            <a:r>
              <a:rPr lang="en-US" altLang="zh-TW" dirty="0">
                <a:latin typeface="Calibri"/>
                <a:cs typeface="Arial"/>
              </a:rPr>
              <a:t>(present) </a:t>
            </a:r>
            <a:r>
              <a:rPr lang="zh-TW" altLang="zh-TW" dirty="0">
                <a:latin typeface="Calibri"/>
                <a:cs typeface="Arial"/>
              </a:rPr>
              <a:t>、過去時態</a:t>
            </a:r>
            <a:r>
              <a:rPr lang="en-US" altLang="zh-TW" dirty="0">
                <a:latin typeface="Calibri"/>
                <a:cs typeface="Arial"/>
              </a:rPr>
              <a:t>(aorist)</a:t>
            </a:r>
            <a:r>
              <a:rPr lang="zh-TW" altLang="zh-TW" dirty="0">
                <a:latin typeface="Calibri"/>
                <a:cs typeface="Arial"/>
              </a:rPr>
              <a:t>、未來時態</a:t>
            </a:r>
            <a:r>
              <a:rPr lang="en-US" altLang="zh-TW" dirty="0">
                <a:latin typeface="Calibri"/>
                <a:cs typeface="Arial"/>
              </a:rPr>
              <a:t>(future)</a:t>
            </a:r>
            <a:r>
              <a:rPr lang="zh-TW" altLang="zh-TW" dirty="0">
                <a:latin typeface="Calibri"/>
                <a:cs typeface="Arial"/>
              </a:rPr>
              <a:t>、完成時態</a:t>
            </a:r>
            <a:r>
              <a:rPr lang="en-US" altLang="zh-TW" dirty="0">
                <a:latin typeface="Calibri"/>
                <a:cs typeface="Arial"/>
              </a:rPr>
              <a:t>(perfect)</a:t>
            </a:r>
            <a:r>
              <a:rPr lang="zh-TW" altLang="zh-TW" dirty="0">
                <a:latin typeface="Calibri"/>
                <a:cs typeface="Arial"/>
              </a:rPr>
              <a:t>、不完成時態</a:t>
            </a:r>
            <a:r>
              <a:rPr lang="en-US" altLang="zh-TW" dirty="0">
                <a:latin typeface="Calibri"/>
                <a:cs typeface="Arial"/>
              </a:rPr>
              <a:t>(imperfect)</a:t>
            </a:r>
            <a:r>
              <a:rPr lang="zh-TW" altLang="zh-TW" dirty="0">
                <a:latin typeface="Calibri"/>
                <a:cs typeface="Arial"/>
              </a:rPr>
              <a:t>、以及過去完成時態</a:t>
            </a:r>
            <a:r>
              <a:rPr lang="en-US" altLang="zh-TW" dirty="0">
                <a:latin typeface="Calibri"/>
                <a:cs typeface="Arial"/>
              </a:rPr>
              <a:t>(pluperfect)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翻譯時可以視需要，在動詞前面加上「現在」、「曾」、「將」、「已經」、「一直</a:t>
            </a:r>
            <a:r>
              <a:rPr lang="zh-TW" altLang="zh-TW" dirty="0" smtClean="0">
                <a:latin typeface="Calibri"/>
                <a:cs typeface="Arial"/>
              </a:rPr>
              <a:t>」</a:t>
            </a:r>
            <a:r>
              <a:rPr lang="zh-TW" altLang="en-US" dirty="0">
                <a:latin typeface="Calibri"/>
                <a:cs typeface="Arial"/>
              </a:rPr>
              <a:t>、「曾一直</a:t>
            </a:r>
            <a:r>
              <a:rPr lang="zh-TW" altLang="en-US" dirty="0" smtClean="0">
                <a:latin typeface="Calibri"/>
                <a:cs typeface="Arial"/>
              </a:rPr>
              <a:t>」。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時態有兩個功能：一個是指「時間」</a:t>
            </a:r>
            <a:r>
              <a:rPr lang="en-US" altLang="zh-TW" dirty="0">
                <a:latin typeface="Calibri"/>
                <a:cs typeface="Arial"/>
              </a:rPr>
              <a:t>(time)</a:t>
            </a:r>
            <a:r>
              <a:rPr lang="zh-TW" altLang="zh-TW" dirty="0">
                <a:latin typeface="Calibri"/>
                <a:cs typeface="Arial"/>
              </a:rPr>
              <a:t>，另一個是指「觀點」</a:t>
            </a:r>
            <a:r>
              <a:rPr lang="en-US" altLang="zh-TW" dirty="0">
                <a:latin typeface="Calibri"/>
                <a:cs typeface="Arial"/>
              </a:rPr>
              <a:t>(aspect)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r>
              <a:rPr lang="zh-TW" altLang="en-US" dirty="0" smtClean="0">
                <a:latin typeface="Calibri"/>
                <a:cs typeface="Arial"/>
              </a:rPr>
              <a:t>後者是</a:t>
            </a:r>
            <a:r>
              <a:rPr lang="zh-TW" altLang="zh-TW" dirty="0" smtClean="0">
                <a:latin typeface="Calibri"/>
                <a:cs typeface="Arial"/>
              </a:rPr>
              <a:t>說話</a:t>
            </a:r>
            <a:r>
              <a:rPr lang="zh-TW" altLang="zh-TW" dirty="0">
                <a:latin typeface="Calibri"/>
                <a:cs typeface="Arial"/>
              </a:rPr>
              <a:t>者想要強調一個動作的時間特性，例如經常性、持續性、確定性、影響等。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494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動詞：</a:t>
            </a:r>
            <a:r>
              <a:rPr lang="zh-TW" altLang="en-US" dirty="0" smtClean="0">
                <a:solidFill>
                  <a:srgbClr val="04617B"/>
                </a:solidFill>
              </a:rPr>
              <a:t>時態</a:t>
            </a:r>
            <a:r>
              <a:rPr lang="en-US" altLang="zh-TW" dirty="0" smtClean="0">
                <a:solidFill>
                  <a:srgbClr val="04617B"/>
                </a:solidFill>
              </a:rPr>
              <a:t> (6/)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現在時態</a:t>
            </a:r>
            <a:r>
              <a:rPr lang="zh-TW" altLang="zh-TW" dirty="0">
                <a:latin typeface="Calibri"/>
                <a:cs typeface="Arial"/>
              </a:rPr>
              <a:t>有三種用法：狹窄的現在</a:t>
            </a:r>
            <a:r>
              <a:rPr lang="en-US" altLang="zh-TW" dirty="0">
                <a:latin typeface="Calibri"/>
                <a:cs typeface="Arial"/>
              </a:rPr>
              <a:t>(narrow-band present)</a:t>
            </a:r>
            <a:r>
              <a:rPr lang="zh-TW" altLang="zh-TW" dirty="0">
                <a:latin typeface="Calibri"/>
                <a:cs typeface="Arial"/>
              </a:rPr>
              <a:t>、寬廣的現在</a:t>
            </a:r>
            <a:r>
              <a:rPr lang="en-US" altLang="zh-TW" dirty="0">
                <a:latin typeface="Calibri"/>
                <a:cs typeface="Arial"/>
              </a:rPr>
              <a:t>(broad-band present)</a:t>
            </a:r>
            <a:r>
              <a:rPr lang="zh-TW" altLang="zh-TW" dirty="0">
                <a:latin typeface="Calibri"/>
                <a:cs typeface="Arial"/>
              </a:rPr>
              <a:t>、以及特殊用法</a:t>
            </a:r>
            <a:r>
              <a:rPr lang="en-US" altLang="zh-TW" dirty="0">
                <a:latin typeface="Calibri"/>
                <a:cs typeface="Arial"/>
              </a:rPr>
              <a:t>(special uses)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r>
              <a:rPr lang="zh-TW" altLang="zh-TW" dirty="0">
                <a:latin typeface="Calibri"/>
                <a:cs typeface="Arial"/>
              </a:rPr>
              <a:t>可以視上下文的需要，加上「現在」、「正在」、「正要</a:t>
            </a:r>
            <a:r>
              <a:rPr lang="zh-TW" altLang="zh-TW" dirty="0" smtClean="0">
                <a:latin typeface="Calibri"/>
                <a:cs typeface="Arial"/>
              </a:rPr>
              <a:t>」來</a:t>
            </a:r>
            <a:r>
              <a:rPr lang="zh-TW" altLang="zh-TW" dirty="0">
                <a:latin typeface="Calibri"/>
                <a:cs typeface="Arial"/>
              </a:rPr>
              <a:t>強調當下的時間</a:t>
            </a:r>
            <a:r>
              <a:rPr lang="zh-TW" altLang="zh-TW" dirty="0" smtClean="0">
                <a:latin typeface="Calibri"/>
                <a:cs typeface="Arial"/>
              </a:rPr>
              <a:t>。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太</a:t>
            </a:r>
            <a:r>
              <a:rPr lang="en-US" altLang="zh-TW" kern="0" dirty="0">
                <a:latin typeface="Times New Roman"/>
              </a:rPr>
              <a:t>25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n-US" altLang="zh-TW" kern="0" dirty="0">
                <a:latin typeface="Times New Roman"/>
              </a:rPr>
              <a:t>8  </a:t>
            </a:r>
            <a:r>
              <a:rPr lang="en-US" altLang="zh-TW" kern="0" dirty="0" err="1">
                <a:latin typeface="Bwgrkl"/>
                <a:cs typeface="Bwgrkl"/>
              </a:rPr>
              <a:t>ai</a:t>
            </a:r>
            <a:r>
              <a:rPr lang="en-US" altLang="zh-TW" kern="0" dirty="0">
                <a:latin typeface="Bwgrkl"/>
                <a:cs typeface="Bwgrkl"/>
              </a:rPr>
              <a:t>` </a:t>
            </a:r>
            <a:r>
              <a:rPr lang="en-US" altLang="zh-TW" kern="0" dirty="0" err="1">
                <a:latin typeface="Bwgrkl"/>
                <a:cs typeface="Bwgrkl"/>
              </a:rPr>
              <a:t>lampa,dej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h`mw</a:t>
            </a:r>
            <a:r>
              <a:rPr lang="en-US" altLang="zh-TW" kern="0" dirty="0">
                <a:latin typeface="Bwgrkl"/>
                <a:cs typeface="Bwgrkl"/>
              </a:rPr>
              <a:t>/n </a:t>
            </a:r>
            <a:r>
              <a:rPr lang="en-US" altLang="zh-TW" b="1" kern="0" dirty="0" err="1">
                <a:latin typeface="Bwgrkl"/>
                <a:cs typeface="Bwgrkl"/>
              </a:rPr>
              <a:t>sbe,nnuntai</a:t>
            </a:r>
            <a:r>
              <a:rPr lang="en-US" altLang="zh-TW" kern="0" dirty="0">
                <a:latin typeface="Times New Roman"/>
              </a:rPr>
              <a:t> </a:t>
            </a:r>
            <a:r>
              <a:rPr lang="zh-TW" altLang="zh-TW" kern="0" dirty="0">
                <a:latin typeface="Times New Roman"/>
                <a:cs typeface="Times New Roman"/>
              </a:rPr>
              <a:t>我們的燈正要熄滅</a:t>
            </a:r>
            <a:r>
              <a:rPr lang="zh-TW" altLang="zh-TW" kern="0" dirty="0" smtClean="0">
                <a:latin typeface="Times New Roman"/>
                <a:cs typeface="Times New Roman"/>
              </a:rPr>
              <a:t>了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dirty="0">
                <a:latin typeface="Calibri"/>
                <a:cs typeface="Arial"/>
              </a:rPr>
              <a:t>重覆或習慣的</a:t>
            </a:r>
            <a:r>
              <a:rPr lang="zh-TW" altLang="zh-TW" dirty="0" smtClean="0">
                <a:latin typeface="Calibri"/>
                <a:cs typeface="Arial"/>
              </a:rPr>
              <a:t>動作</a:t>
            </a:r>
            <a:r>
              <a:rPr lang="zh-TW" altLang="en-US" dirty="0" smtClean="0">
                <a:latin typeface="Calibri"/>
                <a:cs typeface="Arial"/>
              </a:rPr>
              <a:t>，</a:t>
            </a:r>
            <a:r>
              <a:rPr lang="zh-TW" altLang="zh-TW" dirty="0" smtClean="0">
                <a:latin typeface="Calibri"/>
                <a:cs typeface="Arial"/>
              </a:rPr>
              <a:t>或是</a:t>
            </a:r>
            <a:r>
              <a:rPr lang="zh-TW" altLang="zh-TW" dirty="0">
                <a:latin typeface="Calibri"/>
                <a:cs typeface="Arial"/>
              </a:rPr>
              <a:t>一個普遍事實與真理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約一</a:t>
            </a:r>
            <a:r>
              <a:rPr lang="en-US" altLang="zh-TW" kern="0" dirty="0">
                <a:latin typeface="Times New Roman"/>
              </a:rPr>
              <a:t>3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n-US" altLang="zh-TW" kern="0" dirty="0">
                <a:latin typeface="Times New Roman"/>
              </a:rPr>
              <a:t>6  </a:t>
            </a:r>
            <a:r>
              <a:rPr lang="en-US" altLang="zh-TW" kern="0" dirty="0">
                <a:latin typeface="Bwgrkl"/>
                <a:cs typeface="Bwgrkl"/>
              </a:rPr>
              <a:t>pa/j o` </a:t>
            </a:r>
            <a:r>
              <a:rPr lang="en-US" altLang="zh-TW" kern="0" dirty="0" err="1">
                <a:latin typeface="Bwgrkl"/>
                <a:cs typeface="Bwgrkl"/>
              </a:rPr>
              <a:t>evn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auvtw</a:t>
            </a:r>
            <a:r>
              <a:rPr lang="en-US" altLang="zh-TW" kern="0" dirty="0">
                <a:latin typeface="Bwgrkl"/>
                <a:cs typeface="Bwgrkl"/>
              </a:rPr>
              <a:t>/| </a:t>
            </a:r>
            <a:r>
              <a:rPr lang="en-US" altLang="zh-TW" kern="0" dirty="0" err="1">
                <a:latin typeface="Bwgrkl"/>
                <a:cs typeface="Bwgrkl"/>
              </a:rPr>
              <a:t>me,nwn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ouvc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a`marta,nei</a:t>
            </a:r>
            <a:r>
              <a:rPr lang="en-US" altLang="zh-TW" kern="0" dirty="0">
                <a:latin typeface="Bwgrkl"/>
                <a:cs typeface="Bwgrkl"/>
              </a:rPr>
              <a:t>\ pa/j o` </a:t>
            </a:r>
            <a:r>
              <a:rPr lang="en-US" altLang="zh-TW" b="1" kern="0" dirty="0" err="1">
                <a:latin typeface="Bwgrkl"/>
                <a:cs typeface="Bwgrkl"/>
              </a:rPr>
              <a:t>a`marta,nwn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ouvc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e`w,raken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auvto.n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ouvde</a:t>
            </a:r>
            <a:r>
              <a:rPr lang="en-US" altLang="zh-TW" kern="0" dirty="0">
                <a:latin typeface="Bwgrkl"/>
                <a:cs typeface="Bwgrkl"/>
              </a:rPr>
              <a:t>. </a:t>
            </a:r>
            <a:r>
              <a:rPr lang="en-US" altLang="zh-TW" kern="0" dirty="0" err="1">
                <a:latin typeface="Bwgrkl"/>
                <a:cs typeface="Bwgrkl"/>
              </a:rPr>
              <a:t>e;gnwken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auvto,n</a:t>
            </a:r>
            <a:r>
              <a:rPr lang="en-US" altLang="zh-TW" kern="0" dirty="0">
                <a:latin typeface="Times New Roman"/>
              </a:rPr>
              <a:t> </a:t>
            </a:r>
            <a:r>
              <a:rPr lang="zh-TW" altLang="zh-TW" kern="0" dirty="0">
                <a:latin typeface="Times New Roman"/>
                <a:cs typeface="Times New Roman"/>
              </a:rPr>
              <a:t>凡在祂裡面的就不（經常）犯罪；凡（經常）犯罪的，就是未曾看過祂，也未曾認識祂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250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動詞：時態</a:t>
            </a:r>
            <a:r>
              <a:rPr lang="en-US" altLang="zh-TW" dirty="0">
                <a:solidFill>
                  <a:srgbClr val="04617B"/>
                </a:solidFill>
              </a:rPr>
              <a:t> </a:t>
            </a:r>
            <a:r>
              <a:rPr lang="en-US" altLang="zh-TW" dirty="0" smtClean="0">
                <a:solidFill>
                  <a:srgbClr val="04617B"/>
                </a:solidFill>
              </a:rPr>
              <a:t>(7/)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zh-TW" kern="0" dirty="0">
                <a:solidFill>
                  <a:srgbClr val="FF0000"/>
                </a:solidFill>
                <a:latin typeface="Times New Roman"/>
                <a:cs typeface="Times New Roman"/>
              </a:rPr>
              <a:t>不完成時態</a:t>
            </a:r>
            <a:r>
              <a:rPr lang="zh-TW" altLang="zh-TW" kern="0" dirty="0">
                <a:latin typeface="Times New Roman"/>
                <a:cs typeface="Times New Roman"/>
              </a:rPr>
              <a:t>表示一個動作發生在過去，而且持續了一段時間。這個動作是否繼續到現在，則要看上下文的文意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zh-TW" kern="0" dirty="0">
                <a:latin typeface="Times New Roman"/>
                <a:cs typeface="Times New Roman"/>
              </a:rPr>
              <a:t>翻譯時</a:t>
            </a:r>
            <a:r>
              <a:rPr lang="zh-TW" altLang="zh-TW" kern="0" dirty="0" smtClean="0">
                <a:latin typeface="Times New Roman"/>
                <a:cs typeface="Times New Roman"/>
              </a:rPr>
              <a:t>可以</a:t>
            </a:r>
            <a:r>
              <a:rPr lang="zh-TW" altLang="zh-TW" kern="0" dirty="0">
                <a:latin typeface="Times New Roman"/>
                <a:cs typeface="Times New Roman"/>
              </a:rPr>
              <a:t>在動詞前面加上「一直」或「持續」來表示不完成時態的特殊時間與觀點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zh-TW" kern="0" dirty="0">
                <a:latin typeface="Times New Roman"/>
                <a:cs typeface="Times New Roman"/>
              </a:rPr>
              <a:t>不完成時態的主要功能，是在強調過去發生的一個動作有重要性與持續性，不是像過去時態，發生一次就結束了。耶穌許多的重要教訓或事件，都是用不完成時態來描述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kern="0" dirty="0" smtClean="0">
                <a:latin typeface="Times New Roman"/>
                <a:cs typeface="Times New Roman"/>
              </a:rPr>
              <a:t>可</a:t>
            </a:r>
            <a:r>
              <a:rPr lang="el-GR" altLang="zh-TW" kern="0" dirty="0">
                <a:latin typeface="Times New Roman"/>
              </a:rPr>
              <a:t>4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l-GR" altLang="zh-TW" kern="0" dirty="0">
                <a:latin typeface="Times New Roman"/>
              </a:rPr>
              <a:t>9  </a:t>
            </a:r>
            <a:r>
              <a:rPr lang="en-US" altLang="zh-TW" dirty="0" err="1">
                <a:latin typeface="Bwgrkl"/>
              </a:rPr>
              <a:t>e;legen</a:t>
            </a:r>
            <a:r>
              <a:rPr lang="en-US" altLang="zh-TW" dirty="0">
                <a:latin typeface="Bwgrkl"/>
              </a:rPr>
              <a:t>\ o]j </a:t>
            </a:r>
            <a:r>
              <a:rPr lang="en-US" altLang="zh-TW" dirty="0" err="1">
                <a:latin typeface="Bwgrkl"/>
              </a:rPr>
              <a:t>e;cei</a:t>
            </a:r>
            <a:r>
              <a:rPr lang="en-US" altLang="zh-TW" dirty="0">
                <a:latin typeface="Bwgrkl"/>
              </a:rPr>
              <a:t> w=ta </a:t>
            </a:r>
            <a:r>
              <a:rPr lang="en-US" altLang="zh-TW" dirty="0" err="1">
                <a:latin typeface="Bwgrkl"/>
              </a:rPr>
              <a:t>avkou,ein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 smtClean="0">
                <a:latin typeface="Bwgrkl"/>
              </a:rPr>
              <a:t>avkoue,tw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祂</a:t>
            </a:r>
            <a:r>
              <a:rPr lang="zh-TW" altLang="zh-TW" kern="0" dirty="0">
                <a:latin typeface="Times New Roman"/>
                <a:cs typeface="Times New Roman"/>
              </a:rPr>
              <a:t>一直說：「那有耳可以聽到的，就必須聽</a:t>
            </a:r>
            <a:r>
              <a:rPr lang="zh-TW" altLang="zh-TW" kern="0" dirty="0" smtClean="0">
                <a:latin typeface="Times New Roman"/>
                <a:cs typeface="Times New Roman"/>
              </a:rPr>
              <a:t>！</a:t>
            </a:r>
            <a:r>
              <a:rPr lang="zh-TW" altLang="en-US" kern="0" dirty="0" smtClean="0">
                <a:latin typeface="Times New Roman"/>
                <a:cs typeface="Times New Roman"/>
              </a:rPr>
              <a:t>」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sz="2000" kern="0" dirty="0">
                <a:solidFill>
                  <a:srgbClr val="FF0000"/>
                </a:solidFill>
                <a:latin typeface="Times New Roman"/>
                <a:cs typeface="Times New Roman"/>
              </a:rPr>
              <a:t>約</a:t>
            </a:r>
            <a:r>
              <a:rPr lang="el-GR" altLang="zh-TW" sz="2000" kern="0" dirty="0">
                <a:solidFill>
                  <a:srgbClr val="FF0000"/>
                </a:solidFill>
                <a:latin typeface="Times New Roman"/>
              </a:rPr>
              <a:t>19</a:t>
            </a:r>
            <a:r>
              <a:rPr lang="zh-TW" altLang="zh-TW" sz="2000" kern="0" dirty="0">
                <a:solidFill>
                  <a:srgbClr val="FF0000"/>
                </a:solidFill>
                <a:latin typeface="Times New Roman"/>
                <a:cs typeface="Times New Roman"/>
              </a:rPr>
              <a:t>：</a:t>
            </a:r>
            <a:r>
              <a:rPr lang="el-GR" altLang="zh-TW" sz="2000" kern="0" dirty="0">
                <a:solidFill>
                  <a:srgbClr val="FF0000"/>
                </a:solidFill>
                <a:latin typeface="Times New Roman"/>
              </a:rPr>
              <a:t>3  </a:t>
            </a:r>
            <a:r>
              <a:rPr lang="en-US" altLang="zh-TW" sz="2000" dirty="0" err="1">
                <a:latin typeface="Bwgrkl"/>
              </a:rPr>
              <a:t>e;legon</a:t>
            </a:r>
            <a:r>
              <a:rPr lang="en-US" altLang="zh-TW" sz="2000" dirty="0">
                <a:latin typeface="Bwgrkl"/>
              </a:rPr>
              <a:t>\ </a:t>
            </a:r>
            <a:r>
              <a:rPr lang="en-US" altLang="zh-TW" sz="2000" dirty="0" err="1">
                <a:latin typeface="Bwgrkl"/>
              </a:rPr>
              <a:t>cai</a:t>
            </a:r>
            <a:r>
              <a:rPr lang="en-US" altLang="zh-TW" sz="2000" dirty="0">
                <a:latin typeface="Bwgrkl"/>
              </a:rPr>
              <a:t>/re o` </a:t>
            </a:r>
            <a:r>
              <a:rPr lang="en-US" altLang="zh-TW" sz="2000" dirty="0" err="1">
                <a:latin typeface="Bwgrkl"/>
              </a:rPr>
              <a:t>basileu.j</a:t>
            </a:r>
            <a:r>
              <a:rPr lang="en-US" altLang="zh-TW" sz="2000" dirty="0">
                <a:latin typeface="Bwgrkl"/>
              </a:rPr>
              <a:t> </a:t>
            </a:r>
            <a:r>
              <a:rPr lang="en-US" altLang="zh-TW" sz="2000" dirty="0" err="1">
                <a:latin typeface="Bwgrkl"/>
              </a:rPr>
              <a:t>tw</a:t>
            </a:r>
            <a:r>
              <a:rPr lang="en-US" altLang="zh-TW" sz="2000" dirty="0">
                <a:latin typeface="Bwgrkl"/>
              </a:rPr>
              <a:t>/n </a:t>
            </a:r>
            <a:r>
              <a:rPr lang="en-US" altLang="zh-TW" sz="2000" dirty="0" err="1">
                <a:latin typeface="Bwgrkl"/>
              </a:rPr>
              <a:t>VIoudai,wn</a:t>
            </a:r>
            <a:r>
              <a:rPr lang="en-US" altLang="zh-TW" sz="2000" dirty="0">
                <a:latin typeface="Bwgrkl"/>
              </a:rPr>
              <a:t>\ kai. </a:t>
            </a:r>
            <a:r>
              <a:rPr lang="en-US" altLang="zh-TW" sz="2000" dirty="0" err="1">
                <a:latin typeface="Bwgrkl"/>
              </a:rPr>
              <a:t>evdi,dosan</a:t>
            </a:r>
            <a:r>
              <a:rPr lang="en-US" altLang="zh-TW" sz="2000" dirty="0">
                <a:latin typeface="Bwgrkl"/>
              </a:rPr>
              <a:t> </a:t>
            </a:r>
            <a:r>
              <a:rPr lang="en-US" altLang="zh-TW" sz="2000" dirty="0" err="1">
                <a:latin typeface="Bwgrkl"/>
              </a:rPr>
              <a:t>auvtw</a:t>
            </a:r>
            <a:r>
              <a:rPr lang="en-US" altLang="zh-TW" sz="2000" dirty="0">
                <a:latin typeface="Bwgrkl"/>
              </a:rPr>
              <a:t>/| </a:t>
            </a:r>
            <a:r>
              <a:rPr lang="en-US" altLang="zh-TW" sz="2000" dirty="0" err="1" smtClean="0">
                <a:latin typeface="Bwgrkl"/>
              </a:rPr>
              <a:t>r`api,smata</a:t>
            </a:r>
            <a:r>
              <a:rPr lang="zh-TW" altLang="en-US" sz="2000" dirty="0" smtClean="0">
                <a:latin typeface="Bwgrkl"/>
              </a:rPr>
              <a:t> </a:t>
            </a:r>
            <a:r>
              <a:rPr lang="zh-TW" altLang="zh-TW" sz="2000" kern="0" dirty="0" smtClean="0">
                <a:latin typeface="Times New Roman"/>
                <a:cs typeface="Times New Roman"/>
              </a:rPr>
              <a:t>他們</a:t>
            </a:r>
            <a:r>
              <a:rPr lang="zh-TW" altLang="zh-TW" sz="2000" kern="0" dirty="0">
                <a:latin typeface="Times New Roman"/>
                <a:cs typeface="Times New Roman"/>
              </a:rPr>
              <a:t>一直說：「恭喜，猶太人的王！」並且一直打祂的臉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589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動詞：時態</a:t>
            </a:r>
            <a:r>
              <a:rPr lang="en-US" altLang="zh-TW" dirty="0">
                <a:solidFill>
                  <a:srgbClr val="04617B"/>
                </a:solidFill>
              </a:rPr>
              <a:t> </a:t>
            </a:r>
            <a:r>
              <a:rPr lang="en-US" altLang="zh-TW" dirty="0" smtClean="0">
                <a:solidFill>
                  <a:srgbClr val="04617B"/>
                </a:solidFill>
              </a:rPr>
              <a:t>(8/)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kern="0" dirty="0">
                <a:solidFill>
                  <a:srgbClr val="FF0000"/>
                </a:solidFill>
                <a:latin typeface="Times New Roman"/>
                <a:cs typeface="Times New Roman"/>
              </a:rPr>
              <a:t>過去時態</a:t>
            </a:r>
            <a:r>
              <a:rPr lang="zh-TW" altLang="zh-TW" kern="0" dirty="0">
                <a:latin typeface="Times New Roman"/>
                <a:cs typeface="Times New Roman"/>
              </a:rPr>
              <a:t>大都是指一個過去一次完成的動作，或者總論一個過去完成的動作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r>
              <a:rPr lang="zh-TW" altLang="en-US" kern="0" dirty="0" smtClean="0">
                <a:latin typeface="Times New Roman"/>
                <a:cs typeface="Times New Roman"/>
              </a:rPr>
              <a:t>翻譯有需要時</a:t>
            </a:r>
            <a:r>
              <a:rPr lang="zh-TW" altLang="zh-TW" kern="0" dirty="0" smtClean="0">
                <a:latin typeface="Times New Roman"/>
                <a:cs typeface="Times New Roman"/>
              </a:rPr>
              <a:t>加上</a:t>
            </a:r>
            <a:r>
              <a:rPr lang="zh-TW" altLang="zh-TW" kern="0" dirty="0">
                <a:latin typeface="Times New Roman"/>
                <a:cs typeface="Times New Roman"/>
              </a:rPr>
              <a:t>「曾」或「曾經</a:t>
            </a:r>
            <a:r>
              <a:rPr lang="zh-TW" altLang="zh-TW" kern="0" dirty="0" smtClean="0">
                <a:latin typeface="Times New Roman"/>
                <a:cs typeface="Times New Roman"/>
              </a:rPr>
              <a:t>」。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約</a:t>
            </a:r>
            <a:r>
              <a:rPr lang="el-GR" altLang="zh-TW" kern="0" dirty="0">
                <a:latin typeface="Times New Roman"/>
              </a:rPr>
              <a:t>2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l-GR" altLang="zh-TW" kern="0" dirty="0">
                <a:latin typeface="Times New Roman"/>
              </a:rPr>
              <a:t>20  </a:t>
            </a:r>
            <a:r>
              <a:rPr lang="en-US" altLang="zh-TW" dirty="0" err="1">
                <a:latin typeface="Bwgrkl"/>
              </a:rPr>
              <a:t>tessera,konta</a:t>
            </a:r>
            <a:r>
              <a:rPr lang="en-US" altLang="zh-TW" dirty="0">
                <a:latin typeface="Bwgrkl"/>
              </a:rPr>
              <a:t> kai. e]x </a:t>
            </a:r>
            <a:r>
              <a:rPr lang="en-US" altLang="zh-TW" dirty="0" err="1">
                <a:latin typeface="Bwgrkl"/>
              </a:rPr>
              <a:t>e;tesin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oivkodomh,qh</a:t>
            </a:r>
            <a:r>
              <a:rPr lang="en-US" altLang="zh-TW" dirty="0">
                <a:latin typeface="Bwgrkl"/>
              </a:rPr>
              <a:t> o` </a:t>
            </a:r>
            <a:r>
              <a:rPr lang="en-US" altLang="zh-TW" dirty="0" err="1">
                <a:latin typeface="Bwgrkl"/>
              </a:rPr>
              <a:t>nao.j</a:t>
            </a:r>
            <a:r>
              <a:rPr lang="en-US" altLang="zh-TW" dirty="0">
                <a:latin typeface="Bwgrkl"/>
              </a:rPr>
              <a:t> </a:t>
            </a:r>
          </a:p>
          <a:p>
            <a:pPr marL="393192" lvl="1" indent="0">
              <a:buNone/>
            </a:pPr>
            <a:r>
              <a:rPr lang="en-US" altLang="zh-TW" dirty="0" err="1" smtClean="0">
                <a:latin typeface="Bwgrkl"/>
              </a:rPr>
              <a:t>ou-toj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這</a:t>
            </a:r>
            <a:r>
              <a:rPr lang="zh-TW" altLang="zh-TW" kern="0" dirty="0">
                <a:latin typeface="Times New Roman"/>
                <a:cs typeface="Times New Roman"/>
              </a:rPr>
              <a:t>殿是四十六年前所建造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zh-TW" kern="0" dirty="0">
                <a:latin typeface="Times New Roman"/>
                <a:cs typeface="Times New Roman"/>
              </a:rPr>
              <a:t>過去時態偶而用在「應許」上，稱為「神聖的過去時態」</a:t>
            </a:r>
            <a:r>
              <a:rPr lang="zh-TW" altLang="zh-TW" kern="0" dirty="0" smtClean="0">
                <a:latin typeface="Times New Roman"/>
                <a:cs typeface="Times New Roman"/>
              </a:rPr>
              <a:t>，</a:t>
            </a:r>
            <a:r>
              <a:rPr lang="zh-TW" altLang="zh-TW" kern="0" dirty="0">
                <a:latin typeface="Times New Roman"/>
                <a:cs typeface="Times New Roman"/>
              </a:rPr>
              <a:t>翻譯加上「必</a:t>
            </a:r>
            <a:r>
              <a:rPr lang="zh-TW" altLang="zh-TW" kern="0" dirty="0" smtClean="0">
                <a:latin typeface="Times New Roman"/>
                <a:cs typeface="Times New Roman"/>
              </a:rPr>
              <a:t>」</a:t>
            </a:r>
            <a:r>
              <a:rPr lang="zh-TW" altLang="en-US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約</a:t>
            </a:r>
            <a:r>
              <a:rPr lang="en-US" altLang="zh-TW" kern="0" dirty="0">
                <a:latin typeface="Times New Roman"/>
              </a:rPr>
              <a:t>13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n-US" altLang="zh-TW" kern="0" dirty="0">
                <a:latin typeface="Times New Roman"/>
              </a:rPr>
              <a:t>31  </a:t>
            </a:r>
            <a:r>
              <a:rPr lang="en-US" altLang="zh-TW" kern="0" dirty="0" err="1">
                <a:latin typeface="Bwgrkl"/>
                <a:cs typeface="Bwgrkl"/>
              </a:rPr>
              <a:t>le,gei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VIhsou</a:t>
            </a:r>
            <a:r>
              <a:rPr lang="en-US" altLang="zh-TW" kern="0" dirty="0">
                <a:latin typeface="Bwgrkl"/>
                <a:cs typeface="Bwgrkl"/>
              </a:rPr>
              <a:t>/j\ nu/n </a:t>
            </a:r>
            <a:r>
              <a:rPr lang="en-US" altLang="zh-TW" b="1" kern="0" dirty="0" err="1">
                <a:latin typeface="Bwgrkl"/>
                <a:cs typeface="Bwgrkl"/>
              </a:rPr>
              <a:t>evdoxa,sqh</a:t>
            </a:r>
            <a:r>
              <a:rPr lang="en-US" altLang="zh-TW" kern="0" dirty="0">
                <a:latin typeface="Bwgrkl"/>
                <a:cs typeface="Bwgrkl"/>
              </a:rPr>
              <a:t> o` </a:t>
            </a:r>
            <a:r>
              <a:rPr lang="en-US" altLang="zh-TW" kern="0" dirty="0" err="1">
                <a:latin typeface="Bwgrkl"/>
                <a:cs typeface="Bwgrkl"/>
              </a:rPr>
              <a:t>ui`o.j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tou</a:t>
            </a:r>
            <a:r>
              <a:rPr lang="en-US" altLang="zh-TW" kern="0" dirty="0">
                <a:latin typeface="Bwgrkl"/>
                <a:cs typeface="Bwgrkl"/>
              </a:rPr>
              <a:t>/ </a:t>
            </a:r>
            <a:r>
              <a:rPr lang="en-US" altLang="zh-TW" kern="0" dirty="0" err="1">
                <a:latin typeface="Bwgrkl"/>
                <a:cs typeface="Bwgrkl"/>
              </a:rPr>
              <a:t>avnqrw,pou</a:t>
            </a:r>
            <a:r>
              <a:rPr lang="en-US" altLang="zh-TW" kern="0" dirty="0">
                <a:latin typeface="Bwgrkl"/>
                <a:cs typeface="Bwgrkl"/>
              </a:rPr>
              <a:t> kai. o` </a:t>
            </a:r>
            <a:r>
              <a:rPr lang="en-US" altLang="zh-TW" kern="0" dirty="0" err="1">
                <a:latin typeface="Bwgrkl"/>
                <a:cs typeface="Bwgrkl"/>
              </a:rPr>
              <a:t>qeo.j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evdoxa,sqh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evn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auvtw</a:t>
            </a:r>
            <a:r>
              <a:rPr lang="en-US" altLang="zh-TW" kern="0" dirty="0">
                <a:latin typeface="Times New Roman"/>
              </a:rPr>
              <a:t>  </a:t>
            </a:r>
            <a:r>
              <a:rPr lang="zh-TW" altLang="zh-TW" kern="0" dirty="0">
                <a:latin typeface="Times New Roman"/>
                <a:cs typeface="Times New Roman"/>
              </a:rPr>
              <a:t>耶穌說：「現在人子必得榮耀，神也必在祂裡面得榮耀。</a:t>
            </a:r>
            <a:r>
              <a:rPr lang="zh-TW" altLang="zh-TW" kern="0" dirty="0" smtClean="0">
                <a:latin typeface="Times New Roman"/>
                <a:cs typeface="Times New Roman"/>
              </a:rPr>
              <a:t>」</a:t>
            </a:r>
            <a:endParaRPr lang="en-US" altLang="zh-TW" kern="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43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動詞：時態</a:t>
            </a:r>
            <a:r>
              <a:rPr lang="en-US" altLang="zh-TW" dirty="0">
                <a:solidFill>
                  <a:srgbClr val="04617B"/>
                </a:solidFill>
              </a:rPr>
              <a:t> </a:t>
            </a:r>
            <a:r>
              <a:rPr lang="en-US" altLang="zh-TW" dirty="0" smtClean="0">
                <a:solidFill>
                  <a:srgbClr val="04617B"/>
                </a:solidFill>
              </a:rPr>
              <a:t>(9/)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kern="0" dirty="0">
                <a:solidFill>
                  <a:srgbClr val="FF0000"/>
                </a:solidFill>
                <a:latin typeface="Times New Roman"/>
                <a:cs typeface="Times New Roman"/>
              </a:rPr>
              <a:t>未來時態</a:t>
            </a:r>
            <a:r>
              <a:rPr lang="zh-TW" altLang="zh-TW" kern="0" dirty="0">
                <a:latin typeface="Times New Roman"/>
                <a:cs typeface="Times New Roman"/>
              </a:rPr>
              <a:t>可以表示可預測的未來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>
                <a:latin typeface="Times New Roman"/>
              </a:rPr>
              <a:t>predictive future</a:t>
            </a:r>
            <a:r>
              <a:rPr lang="el-GR" altLang="zh-TW" kern="0" dirty="0">
                <a:latin typeface="Times New Roman"/>
              </a:rPr>
              <a:t>)</a:t>
            </a:r>
            <a:r>
              <a:rPr lang="zh-TW" altLang="zh-TW" kern="0" dirty="0">
                <a:latin typeface="Times New Roman"/>
                <a:cs typeface="Times New Roman"/>
              </a:rPr>
              <a:t>、命令的未來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>
                <a:latin typeface="Times New Roman"/>
              </a:rPr>
              <a:t>imperative future</a:t>
            </a:r>
            <a:r>
              <a:rPr lang="el-GR" altLang="zh-TW" kern="0" dirty="0">
                <a:latin typeface="Times New Roman"/>
              </a:rPr>
              <a:t>)</a:t>
            </a:r>
            <a:r>
              <a:rPr lang="zh-TW" altLang="zh-TW" kern="0" dirty="0">
                <a:latin typeface="Times New Roman"/>
                <a:cs typeface="Times New Roman"/>
              </a:rPr>
              <a:t>、審議式的未來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>
                <a:latin typeface="Times New Roman"/>
              </a:rPr>
              <a:t>deliberative future</a:t>
            </a:r>
            <a:r>
              <a:rPr lang="el-GR" altLang="zh-TW" kern="0" dirty="0">
                <a:latin typeface="Times New Roman"/>
              </a:rPr>
              <a:t>)</a:t>
            </a:r>
            <a:r>
              <a:rPr lang="zh-TW" altLang="zh-TW" kern="0" dirty="0">
                <a:latin typeface="Times New Roman"/>
                <a:cs typeface="Times New Roman"/>
              </a:rPr>
              <a:t>、以及一個普遍事實的未來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>
                <a:latin typeface="Times New Roman"/>
              </a:rPr>
              <a:t>gnomic future</a:t>
            </a:r>
            <a:r>
              <a:rPr lang="el-GR" altLang="zh-TW" kern="0" dirty="0" smtClean="0">
                <a:latin typeface="Times New Roman"/>
              </a:rPr>
              <a:t>)</a:t>
            </a:r>
            <a:r>
              <a:rPr lang="zh-TW" altLang="en-US" kern="0" dirty="0" smtClean="0">
                <a:latin typeface="Times New Roman"/>
              </a:rPr>
              <a:t>。</a:t>
            </a:r>
            <a:endParaRPr lang="en-US" altLang="zh-TW" kern="0" dirty="0" smtClean="0">
              <a:latin typeface="Times New Roman"/>
            </a:endParaRPr>
          </a:p>
          <a:p>
            <a:r>
              <a:rPr lang="zh-TW" altLang="zh-TW" kern="0" dirty="0" smtClean="0">
                <a:latin typeface="Times New Roman"/>
                <a:cs typeface="Times New Roman"/>
              </a:rPr>
              <a:t>翻譯</a:t>
            </a:r>
            <a:r>
              <a:rPr lang="zh-TW" altLang="zh-TW" kern="0" dirty="0">
                <a:latin typeface="Times New Roman"/>
                <a:cs typeface="Times New Roman"/>
              </a:rPr>
              <a:t>成中文，只有兩種</a:t>
            </a:r>
            <a:r>
              <a:rPr lang="zh-TW" altLang="zh-TW" kern="0" dirty="0" smtClean="0">
                <a:latin typeface="Times New Roman"/>
                <a:cs typeface="Times New Roman"/>
              </a:rPr>
              <a:t>：</a:t>
            </a:r>
            <a:r>
              <a:rPr lang="zh-TW" altLang="zh-TW" kern="0" dirty="0">
                <a:latin typeface="Times New Roman"/>
                <a:cs typeface="Times New Roman"/>
              </a:rPr>
              <a:t>有應許或命令含意時可翻譯成「必」、「要」（否定句時，「不可」）；單純表示時間上的未來，則加上「將」、「可」、「會」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sz="2000" kern="0" dirty="0">
                <a:latin typeface="Times New Roman"/>
                <a:cs typeface="Times New Roman"/>
              </a:rPr>
              <a:t>太</a:t>
            </a:r>
            <a:r>
              <a:rPr lang="el-GR" altLang="zh-TW" sz="2000" kern="0" dirty="0">
                <a:latin typeface="Times New Roman"/>
              </a:rPr>
              <a:t>1</a:t>
            </a:r>
            <a:r>
              <a:rPr lang="zh-TW" altLang="zh-TW" sz="2000" kern="0" dirty="0">
                <a:latin typeface="Times New Roman"/>
                <a:cs typeface="Times New Roman"/>
              </a:rPr>
              <a:t>：</a:t>
            </a:r>
            <a:r>
              <a:rPr lang="el-GR" altLang="zh-TW" sz="2000" kern="0" dirty="0">
                <a:latin typeface="Times New Roman"/>
              </a:rPr>
              <a:t>21  </a:t>
            </a:r>
            <a:r>
              <a:rPr lang="en-US" altLang="zh-TW" sz="2000" dirty="0" err="1">
                <a:latin typeface="Bwgrkl"/>
              </a:rPr>
              <a:t>te,xetai</a:t>
            </a:r>
            <a:r>
              <a:rPr lang="en-US" altLang="zh-TW" sz="2000" dirty="0">
                <a:latin typeface="Bwgrkl"/>
              </a:rPr>
              <a:t> de. </a:t>
            </a:r>
            <a:r>
              <a:rPr lang="en-US" altLang="zh-TW" sz="2000" dirty="0" err="1">
                <a:latin typeface="Bwgrkl"/>
              </a:rPr>
              <a:t>ui`o,n</a:t>
            </a:r>
            <a:r>
              <a:rPr lang="en-US" altLang="zh-TW" sz="2000" dirty="0">
                <a:latin typeface="Bwgrkl"/>
              </a:rPr>
              <a:t>( kai. </a:t>
            </a:r>
            <a:r>
              <a:rPr lang="en-US" altLang="zh-TW" sz="2000" dirty="0" err="1">
                <a:latin typeface="Bwgrkl"/>
              </a:rPr>
              <a:t>kale,seij</a:t>
            </a:r>
            <a:r>
              <a:rPr lang="en-US" altLang="zh-TW" sz="2000" dirty="0">
                <a:latin typeface="Bwgrkl"/>
              </a:rPr>
              <a:t> to. </a:t>
            </a:r>
            <a:r>
              <a:rPr lang="en-US" altLang="zh-TW" sz="2000" dirty="0" err="1">
                <a:latin typeface="Bwgrkl"/>
              </a:rPr>
              <a:t>o;noma</a:t>
            </a:r>
            <a:r>
              <a:rPr lang="en-US" altLang="zh-TW" sz="2000" dirty="0">
                <a:latin typeface="Bwgrkl"/>
              </a:rPr>
              <a:t> </a:t>
            </a:r>
            <a:r>
              <a:rPr lang="en-US" altLang="zh-TW" sz="2000" dirty="0" err="1">
                <a:latin typeface="Bwgrkl"/>
              </a:rPr>
              <a:t>auvtou</a:t>
            </a:r>
            <a:r>
              <a:rPr lang="en-US" altLang="zh-TW" sz="2000" dirty="0">
                <a:latin typeface="Bwgrkl"/>
              </a:rPr>
              <a:t>/ </a:t>
            </a:r>
            <a:r>
              <a:rPr lang="en-US" altLang="zh-TW" sz="2000" dirty="0" err="1" smtClean="0">
                <a:latin typeface="Bwgrkl"/>
              </a:rPr>
              <a:t>VIhsou</a:t>
            </a:r>
            <a:r>
              <a:rPr lang="en-US" altLang="zh-TW" sz="2000" dirty="0" smtClean="0">
                <a:latin typeface="Bwgrkl"/>
              </a:rPr>
              <a:t>/n</a:t>
            </a:r>
            <a:r>
              <a:rPr lang="zh-TW" altLang="en-US" sz="2000" dirty="0" smtClean="0">
                <a:latin typeface="Bwgrkl"/>
              </a:rPr>
              <a:t> </a:t>
            </a:r>
            <a:r>
              <a:rPr lang="zh-TW" altLang="zh-TW" sz="2000" kern="0" dirty="0" smtClean="0">
                <a:latin typeface="Times New Roman"/>
                <a:cs typeface="Times New Roman"/>
              </a:rPr>
              <a:t>她</a:t>
            </a:r>
            <a:r>
              <a:rPr lang="zh-TW" altLang="zh-TW" sz="2000" kern="0" dirty="0">
                <a:latin typeface="Times New Roman"/>
                <a:cs typeface="Times New Roman"/>
              </a:rPr>
              <a:t>必生一個孩子，你必稱呼祂的名叫</a:t>
            </a:r>
            <a:r>
              <a:rPr lang="zh-TW" altLang="zh-TW" sz="2000" kern="0" dirty="0" smtClean="0">
                <a:latin typeface="Times New Roman"/>
                <a:cs typeface="Times New Roman"/>
              </a:rPr>
              <a:t>耶穌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480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動詞：時態</a:t>
            </a:r>
            <a:r>
              <a:rPr lang="en-US" altLang="zh-TW" dirty="0">
                <a:solidFill>
                  <a:srgbClr val="04617B"/>
                </a:solidFill>
              </a:rPr>
              <a:t> </a:t>
            </a:r>
            <a:r>
              <a:rPr lang="en-US" altLang="zh-TW" dirty="0" smtClean="0">
                <a:solidFill>
                  <a:srgbClr val="04617B"/>
                </a:solidFill>
              </a:rPr>
              <a:t>(10/)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zh-TW" kern="0" dirty="0">
                <a:solidFill>
                  <a:srgbClr val="FF0000"/>
                </a:solidFill>
                <a:latin typeface="Times New Roman"/>
                <a:cs typeface="Times New Roman"/>
              </a:rPr>
              <a:t>完成時態</a:t>
            </a:r>
            <a:r>
              <a:rPr lang="en-US" altLang="zh-TW" kern="0" dirty="0">
                <a:latin typeface="Times New Roman"/>
              </a:rPr>
              <a:t>(</a:t>
            </a:r>
            <a:r>
              <a:rPr lang="en-US" altLang="zh-TW" kern="0" dirty="0" smtClean="0">
                <a:latin typeface="Times New Roman"/>
              </a:rPr>
              <a:t>Perfect)</a:t>
            </a:r>
            <a:r>
              <a:rPr lang="zh-TW" altLang="zh-TW" kern="0" dirty="0">
                <a:latin typeface="Times New Roman"/>
                <a:cs typeface="Times New Roman"/>
              </a:rPr>
              <a:t>與</a:t>
            </a:r>
            <a:r>
              <a:rPr lang="zh-TW" altLang="zh-TW" kern="0" dirty="0">
                <a:solidFill>
                  <a:srgbClr val="FF0000"/>
                </a:solidFill>
                <a:latin typeface="Times New Roman"/>
                <a:cs typeface="Times New Roman"/>
              </a:rPr>
              <a:t>過去完成時態</a:t>
            </a:r>
            <a:r>
              <a:rPr lang="en-US" altLang="zh-TW" kern="0" dirty="0">
                <a:latin typeface="Times New Roman"/>
              </a:rPr>
              <a:t>(</a:t>
            </a:r>
            <a:r>
              <a:rPr lang="en-US" altLang="zh-TW" kern="0" dirty="0" smtClean="0">
                <a:latin typeface="Times New Roman"/>
              </a:rPr>
              <a:t>Pluperfect)</a:t>
            </a:r>
            <a:r>
              <a:rPr lang="zh-TW" altLang="zh-TW" kern="0" dirty="0">
                <a:latin typeface="Times New Roman"/>
                <a:cs typeface="Times New Roman"/>
              </a:rPr>
              <a:t>都是發生在過去，但是作者想要強調它們的結果或影響。完成時態的結果，影響到了作者說此話的時候，而且可能繼續造成影響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zh-TW" kern="0" dirty="0">
                <a:solidFill>
                  <a:srgbClr val="FF0000"/>
                </a:solidFill>
                <a:latin typeface="Times New Roman"/>
                <a:cs typeface="Times New Roman"/>
              </a:rPr>
              <a:t>完成時態</a:t>
            </a:r>
            <a:r>
              <a:rPr lang="zh-TW" altLang="zh-TW" kern="0" dirty="0">
                <a:latin typeface="Times New Roman"/>
                <a:cs typeface="Times New Roman"/>
              </a:rPr>
              <a:t>的用法有六種：因果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>
                <a:latin typeface="Times New Roman"/>
              </a:rPr>
              <a:t>intensive or </a:t>
            </a:r>
            <a:r>
              <a:rPr lang="en-US" altLang="zh-TW" kern="0" dirty="0" err="1">
                <a:latin typeface="Times New Roman"/>
              </a:rPr>
              <a:t>resultative</a:t>
            </a:r>
            <a:r>
              <a:rPr lang="el-GR" altLang="zh-TW" kern="0" dirty="0">
                <a:latin typeface="Times New Roman"/>
              </a:rPr>
              <a:t>)</a:t>
            </a:r>
            <a:r>
              <a:rPr lang="zh-TW" altLang="zh-TW" kern="0" dirty="0">
                <a:latin typeface="Times New Roman"/>
                <a:cs typeface="Times New Roman"/>
              </a:rPr>
              <a:t>，總結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>
                <a:latin typeface="Times New Roman"/>
              </a:rPr>
              <a:t>extensive or consummative</a:t>
            </a:r>
            <a:r>
              <a:rPr lang="el-GR" altLang="zh-TW" kern="0" dirty="0">
                <a:latin typeface="Times New Roman"/>
              </a:rPr>
              <a:t>)</a:t>
            </a:r>
            <a:r>
              <a:rPr lang="zh-TW" altLang="zh-TW" kern="0" dirty="0">
                <a:latin typeface="Times New Roman"/>
                <a:cs typeface="Times New Roman"/>
              </a:rPr>
              <a:t>，表達簡單過去時態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>
                <a:latin typeface="Times New Roman"/>
              </a:rPr>
              <a:t>aoristic</a:t>
            </a:r>
            <a:r>
              <a:rPr lang="el-GR" altLang="zh-TW" kern="0" dirty="0">
                <a:latin typeface="Times New Roman"/>
              </a:rPr>
              <a:t>)</a:t>
            </a:r>
            <a:r>
              <a:rPr lang="zh-TW" altLang="zh-TW" kern="0" dirty="0">
                <a:latin typeface="Times New Roman"/>
                <a:cs typeface="Times New Roman"/>
              </a:rPr>
              <a:t>，強調現在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>
                <a:latin typeface="Times New Roman"/>
              </a:rPr>
              <a:t>present force</a:t>
            </a:r>
            <a:r>
              <a:rPr lang="el-GR" altLang="zh-TW" kern="0" dirty="0">
                <a:latin typeface="Times New Roman"/>
              </a:rPr>
              <a:t>)</a:t>
            </a:r>
            <a:r>
              <a:rPr lang="zh-TW" altLang="zh-TW" kern="0" dirty="0">
                <a:latin typeface="Times New Roman"/>
                <a:cs typeface="Times New Roman"/>
              </a:rPr>
              <a:t>，普遍真理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>
                <a:latin typeface="Times New Roman"/>
              </a:rPr>
              <a:t>gnomic</a:t>
            </a:r>
            <a:r>
              <a:rPr lang="el-GR" altLang="zh-TW" kern="0" dirty="0">
                <a:latin typeface="Times New Roman"/>
              </a:rPr>
              <a:t>)</a:t>
            </a:r>
            <a:r>
              <a:rPr lang="zh-TW" altLang="zh-TW" kern="0" dirty="0">
                <a:latin typeface="Times New Roman"/>
                <a:cs typeface="Times New Roman"/>
              </a:rPr>
              <a:t>，預表未來</a:t>
            </a:r>
            <a:r>
              <a:rPr lang="el-GR" altLang="zh-TW" kern="0" dirty="0">
                <a:latin typeface="Times New Roman"/>
              </a:rPr>
              <a:t>(</a:t>
            </a:r>
            <a:r>
              <a:rPr lang="en-US" altLang="zh-TW" kern="0" dirty="0" err="1">
                <a:latin typeface="Times New Roman"/>
              </a:rPr>
              <a:t>proleptic</a:t>
            </a:r>
            <a:r>
              <a:rPr lang="el-GR" altLang="zh-TW" kern="0" dirty="0" smtClean="0">
                <a:latin typeface="Times New Roman"/>
              </a:rPr>
              <a:t>)</a:t>
            </a:r>
            <a:r>
              <a:rPr lang="zh-TW" altLang="en-US" kern="0" dirty="0" smtClean="0">
                <a:latin typeface="Times New Roman"/>
              </a:rPr>
              <a:t>。</a:t>
            </a:r>
            <a:r>
              <a:rPr lang="zh-TW" altLang="zh-TW" kern="0" dirty="0" smtClean="0">
                <a:latin typeface="Times New Roman"/>
                <a:cs typeface="Times New Roman"/>
              </a:rPr>
              <a:t>中文</a:t>
            </a:r>
            <a:r>
              <a:rPr lang="zh-TW" altLang="zh-TW" kern="0" dirty="0">
                <a:latin typeface="Times New Roman"/>
                <a:cs typeface="Times New Roman"/>
              </a:rPr>
              <a:t>翻譯時，大都在動詞前加上「已經」就可以。有時與過去時態的動詞類似，就加上「曾」；否定語氣則加上「未曾」、「尚未」</a:t>
            </a:r>
            <a:r>
              <a:rPr lang="zh-TW" altLang="zh-TW" kern="0" dirty="0" smtClean="0">
                <a:latin typeface="Times New Roman"/>
                <a:cs typeface="Times New Roman"/>
              </a:rPr>
              <a:t>。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pPr lvl="1"/>
            <a:r>
              <a:rPr lang="zh-TW" altLang="zh-TW" kern="0" dirty="0">
                <a:latin typeface="Times New Roman"/>
                <a:cs typeface="Times New Roman"/>
              </a:rPr>
              <a:t>約</a:t>
            </a:r>
            <a:r>
              <a:rPr lang="el-GR" altLang="zh-TW" kern="0" dirty="0">
                <a:latin typeface="Times New Roman"/>
              </a:rPr>
              <a:t>3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l-GR" altLang="zh-TW" kern="0" dirty="0">
                <a:latin typeface="Times New Roman"/>
              </a:rPr>
              <a:t>18  </a:t>
            </a:r>
            <a:r>
              <a:rPr lang="pt-BR" altLang="zh-TW" dirty="0">
                <a:latin typeface="Bwgrkl"/>
              </a:rPr>
              <a:t>o` de. mh. pisteu,wn h;dh </a:t>
            </a:r>
            <a:r>
              <a:rPr lang="pt-BR" altLang="zh-TW" dirty="0" smtClean="0">
                <a:latin typeface="Bwgrkl"/>
              </a:rPr>
              <a:t>ke,kritai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不</a:t>
            </a:r>
            <a:r>
              <a:rPr lang="zh-TW" altLang="zh-TW" kern="0" dirty="0">
                <a:latin typeface="Times New Roman"/>
                <a:cs typeface="Times New Roman"/>
              </a:rPr>
              <a:t>信的人，現在已經被</a:t>
            </a:r>
            <a:r>
              <a:rPr lang="zh-TW" altLang="zh-TW" kern="0" dirty="0" smtClean="0">
                <a:latin typeface="Times New Roman"/>
                <a:cs typeface="Times New Roman"/>
              </a:rPr>
              <a:t>定罪</a:t>
            </a:r>
            <a:endParaRPr lang="en-US" altLang="zh-TW" kern="0" dirty="0" smtClean="0">
              <a:latin typeface="Times New Roman"/>
              <a:cs typeface="Times New Roman"/>
            </a:endParaRPr>
          </a:p>
          <a:p>
            <a:r>
              <a:rPr lang="zh-TW" altLang="zh-TW" sz="2400" kern="0" dirty="0">
                <a:solidFill>
                  <a:srgbClr val="FF0000"/>
                </a:solidFill>
                <a:latin typeface="Times New Roman"/>
                <a:cs typeface="Times New Roman"/>
              </a:rPr>
              <a:t>過去完成時態</a:t>
            </a:r>
            <a:r>
              <a:rPr lang="zh-TW" altLang="zh-TW" sz="2400" kern="0" dirty="0">
                <a:solidFill>
                  <a:prstClr val="black"/>
                </a:solidFill>
                <a:latin typeface="Times New Roman"/>
                <a:cs typeface="Times New Roman"/>
              </a:rPr>
              <a:t>所表達的動作、結果與影響，在過去即完成，但沒有影響至今</a:t>
            </a:r>
            <a:r>
              <a:rPr lang="zh-TW" altLang="zh-TW" sz="2400" kern="0" dirty="0" smtClean="0">
                <a:solidFill>
                  <a:prstClr val="black"/>
                </a:solidFill>
                <a:latin typeface="Times New Roman"/>
                <a:cs typeface="Times New Roman"/>
              </a:rPr>
              <a:t>。</a:t>
            </a:r>
            <a:endParaRPr lang="en-US" altLang="zh-TW" sz="2400" kern="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1"/>
            <a:r>
              <a:rPr lang="zh-TW" altLang="zh-TW" kern="0" dirty="0" smtClean="0">
                <a:latin typeface="Times New Roman"/>
                <a:cs typeface="Times New Roman"/>
              </a:rPr>
              <a:t>加</a:t>
            </a:r>
            <a:r>
              <a:rPr lang="el-GR" altLang="zh-TW" kern="0" dirty="0">
                <a:latin typeface="Times New Roman"/>
              </a:rPr>
              <a:t>4</a:t>
            </a:r>
            <a:r>
              <a:rPr lang="zh-TW" altLang="zh-TW" kern="0" dirty="0">
                <a:latin typeface="Times New Roman"/>
                <a:cs typeface="Times New Roman"/>
              </a:rPr>
              <a:t>：</a:t>
            </a:r>
            <a:r>
              <a:rPr lang="el-GR" altLang="zh-TW" kern="0" dirty="0">
                <a:latin typeface="Times New Roman"/>
              </a:rPr>
              <a:t>3  </a:t>
            </a:r>
            <a:r>
              <a:rPr lang="en-US" altLang="zh-TW" kern="0" dirty="0" err="1">
                <a:latin typeface="Bwgrkl"/>
                <a:cs typeface="Bwgrkl"/>
              </a:rPr>
              <a:t>ou</a:t>
            </a:r>
            <a:r>
              <a:rPr lang="el-GR" altLang="zh-TW" kern="0" dirty="0">
                <a:latin typeface="Bwgrkl"/>
                <a:cs typeface="Bwgrkl"/>
              </a:rPr>
              <a:t>[</a:t>
            </a:r>
            <a:r>
              <a:rPr lang="en-US" altLang="zh-TW" kern="0" dirty="0" err="1">
                <a:latin typeface="Bwgrkl"/>
                <a:cs typeface="Bwgrkl"/>
              </a:rPr>
              <a:t>twj</a:t>
            </a:r>
            <a:r>
              <a:rPr lang="en-US" altLang="zh-TW" kern="0" dirty="0">
                <a:latin typeface="Bwgrkl"/>
                <a:cs typeface="Bwgrkl"/>
              </a:rPr>
              <a:t> kai</a:t>
            </a:r>
            <a:r>
              <a:rPr lang="el-GR" altLang="zh-TW" kern="0" dirty="0">
                <a:latin typeface="Bwgrkl"/>
                <a:cs typeface="Bwgrkl"/>
              </a:rPr>
              <a:t>. </a:t>
            </a:r>
            <a:r>
              <a:rPr lang="en-US" altLang="zh-TW" kern="0" dirty="0">
                <a:latin typeface="Bwgrkl"/>
                <a:cs typeface="Bwgrkl"/>
              </a:rPr>
              <a:t>h</a:t>
            </a:r>
            <a:r>
              <a:rPr lang="el-GR" altLang="zh-TW" kern="0" dirty="0">
                <a:latin typeface="Bwgrkl"/>
                <a:cs typeface="Bwgrkl"/>
              </a:rPr>
              <a:t>`</a:t>
            </a:r>
            <a:r>
              <a:rPr lang="en-US" altLang="zh-TW" kern="0" dirty="0" err="1">
                <a:latin typeface="Bwgrkl"/>
                <a:cs typeface="Bwgrkl"/>
              </a:rPr>
              <a:t>mei</a:t>
            </a:r>
            <a:r>
              <a:rPr lang="el-GR" altLang="zh-TW" kern="0" dirty="0">
                <a:latin typeface="Bwgrkl"/>
                <a:cs typeface="Bwgrkl"/>
              </a:rPr>
              <a:t>/</a:t>
            </a:r>
            <a:r>
              <a:rPr lang="en-US" altLang="zh-TW" kern="0" dirty="0">
                <a:latin typeface="Bwgrkl"/>
                <a:cs typeface="Bwgrkl"/>
              </a:rPr>
              <a:t>j</a:t>
            </a:r>
            <a:r>
              <a:rPr lang="el-GR" altLang="zh-TW" kern="0" dirty="0">
                <a:latin typeface="Bwgrkl"/>
                <a:cs typeface="Bwgrkl"/>
              </a:rPr>
              <a:t>( </a:t>
            </a:r>
            <a:r>
              <a:rPr lang="en-US" altLang="zh-TW" kern="0" dirty="0">
                <a:latin typeface="Bwgrkl"/>
                <a:cs typeface="Bwgrkl"/>
              </a:rPr>
              <a:t>o</a:t>
            </a:r>
            <a:r>
              <a:rPr lang="el-GR" altLang="zh-TW" kern="0" dirty="0">
                <a:latin typeface="Bwgrkl"/>
                <a:cs typeface="Bwgrkl"/>
              </a:rPr>
              <a:t>[</a:t>
            </a:r>
            <a:r>
              <a:rPr lang="en-US" altLang="zh-TW" kern="0" dirty="0" err="1">
                <a:latin typeface="Bwgrkl"/>
                <a:cs typeface="Bwgrkl"/>
              </a:rPr>
              <a:t>te</a:t>
            </a:r>
            <a:r>
              <a:rPr lang="en-US" altLang="zh-TW" kern="0" dirty="0">
                <a:latin typeface="Bwgrkl"/>
                <a:cs typeface="Bwgrkl"/>
              </a:rPr>
              <a:t> h</a:t>
            </a:r>
            <a:r>
              <a:rPr lang="el-GR" altLang="zh-TW" kern="0" dirty="0">
                <a:latin typeface="Bwgrkl"/>
                <a:cs typeface="Bwgrkl"/>
              </a:rPr>
              <a:t>=</a:t>
            </a:r>
            <a:r>
              <a:rPr lang="en-US" altLang="zh-TW" kern="0" dirty="0">
                <a:latin typeface="Bwgrkl"/>
                <a:cs typeface="Bwgrkl"/>
              </a:rPr>
              <a:t>men </a:t>
            </a:r>
            <a:r>
              <a:rPr lang="en-US" altLang="zh-TW" kern="0" dirty="0" err="1">
                <a:latin typeface="Bwgrkl"/>
                <a:cs typeface="Bwgrkl"/>
              </a:rPr>
              <a:t>nh</a:t>
            </a:r>
            <a:r>
              <a:rPr lang="el-GR" altLang="zh-TW" kern="0" dirty="0">
                <a:latin typeface="Bwgrkl"/>
                <a:cs typeface="Bwgrkl"/>
              </a:rPr>
              <a:t>,</a:t>
            </a:r>
            <a:r>
              <a:rPr lang="en-US" altLang="zh-TW" kern="0" dirty="0" err="1">
                <a:latin typeface="Bwgrkl"/>
                <a:cs typeface="Bwgrkl"/>
              </a:rPr>
              <a:t>pioi</a:t>
            </a:r>
            <a:r>
              <a:rPr lang="el-GR" altLang="zh-TW" kern="0" dirty="0">
                <a:latin typeface="Bwgrkl"/>
                <a:cs typeface="Bwgrkl"/>
              </a:rPr>
              <a:t>( </a:t>
            </a:r>
            <a:r>
              <a:rPr lang="en-US" altLang="zh-TW" kern="0" dirty="0">
                <a:latin typeface="Bwgrkl"/>
                <a:cs typeface="Bwgrkl"/>
              </a:rPr>
              <a:t>u</a:t>
            </a:r>
            <a:r>
              <a:rPr lang="el-GR" altLang="zh-TW" kern="0" dirty="0">
                <a:latin typeface="Bwgrkl"/>
                <a:cs typeface="Bwgrkl"/>
              </a:rPr>
              <a:t>`</a:t>
            </a:r>
            <a:r>
              <a:rPr lang="en-US" altLang="zh-TW" kern="0" dirty="0" err="1">
                <a:latin typeface="Bwgrkl"/>
                <a:cs typeface="Bwgrkl"/>
              </a:rPr>
              <a:t>po</a:t>
            </a:r>
            <a:r>
              <a:rPr lang="el-GR" altLang="zh-TW" kern="0" dirty="0">
                <a:latin typeface="Bwgrkl"/>
                <a:cs typeface="Bwgrkl"/>
              </a:rPr>
              <a:t>. </a:t>
            </a:r>
            <a:r>
              <a:rPr lang="en-US" altLang="zh-TW" kern="0" dirty="0">
                <a:latin typeface="Bwgrkl"/>
                <a:cs typeface="Bwgrkl"/>
              </a:rPr>
              <a:t>ta</a:t>
            </a:r>
            <a:r>
              <a:rPr lang="el-GR" altLang="zh-TW" kern="0" dirty="0">
                <a:latin typeface="Bwgrkl"/>
                <a:cs typeface="Bwgrkl"/>
              </a:rPr>
              <a:t>. </a:t>
            </a:r>
            <a:r>
              <a:rPr lang="en-US" altLang="zh-TW" kern="0" dirty="0" err="1">
                <a:latin typeface="Bwgrkl"/>
                <a:cs typeface="Bwgrkl"/>
              </a:rPr>
              <a:t>stoicei</a:t>
            </a:r>
            <a:r>
              <a:rPr lang="el-GR" altLang="zh-TW" kern="0" dirty="0">
                <a:latin typeface="Bwgrkl"/>
                <a:cs typeface="Bwgrkl"/>
              </a:rPr>
              <a:t>/</a:t>
            </a:r>
            <a:r>
              <a:rPr lang="en-US" altLang="zh-TW" kern="0" dirty="0">
                <a:latin typeface="Bwgrkl"/>
                <a:cs typeface="Bwgrkl"/>
              </a:rPr>
              <a:t>a </a:t>
            </a:r>
            <a:r>
              <a:rPr lang="en-US" altLang="zh-TW" kern="0" dirty="0" err="1">
                <a:latin typeface="Bwgrkl"/>
                <a:cs typeface="Bwgrkl"/>
              </a:rPr>
              <a:t>tou</a:t>
            </a:r>
            <a:r>
              <a:rPr lang="el-GR" altLang="zh-TW" kern="0" dirty="0">
                <a:latin typeface="Bwgrkl"/>
                <a:cs typeface="Bwgrkl"/>
              </a:rPr>
              <a:t>/ </a:t>
            </a:r>
            <a:r>
              <a:rPr lang="en-US" altLang="zh-TW" kern="0" dirty="0" err="1">
                <a:latin typeface="Bwgrkl"/>
                <a:cs typeface="Bwgrkl"/>
              </a:rPr>
              <a:t>ko</a:t>
            </a:r>
            <a:r>
              <a:rPr lang="el-GR" altLang="zh-TW" kern="0" dirty="0">
                <a:latin typeface="Bwgrkl"/>
                <a:cs typeface="Bwgrkl"/>
              </a:rPr>
              <a:t>,</a:t>
            </a:r>
            <a:r>
              <a:rPr lang="en-US" altLang="zh-TW" kern="0" dirty="0" err="1">
                <a:latin typeface="Bwgrkl"/>
                <a:cs typeface="Bwgrkl"/>
              </a:rPr>
              <a:t>smou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b="1" kern="0" dirty="0">
                <a:latin typeface="Bwgrkl"/>
                <a:cs typeface="Bwgrkl"/>
              </a:rPr>
              <a:t>h</a:t>
            </a:r>
            <a:r>
              <a:rPr lang="el-GR" altLang="zh-TW" b="1" kern="0" dirty="0">
                <a:latin typeface="Bwgrkl"/>
                <a:cs typeface="Bwgrkl"/>
              </a:rPr>
              <a:t>;</a:t>
            </a:r>
            <a:r>
              <a:rPr lang="en-US" altLang="zh-TW" b="1" kern="0" dirty="0" err="1">
                <a:latin typeface="Bwgrkl"/>
                <a:cs typeface="Bwgrkl"/>
              </a:rPr>
              <a:t>meqa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dedoulwme</a:t>
            </a:r>
            <a:r>
              <a:rPr lang="el-GR" altLang="zh-TW" kern="0" dirty="0">
                <a:latin typeface="Bwgrkl"/>
                <a:cs typeface="Bwgrkl"/>
              </a:rPr>
              <a:t>,</a:t>
            </a:r>
            <a:r>
              <a:rPr lang="en-US" altLang="zh-TW" kern="0" dirty="0" err="1">
                <a:latin typeface="Bwgrkl"/>
                <a:cs typeface="Bwgrkl"/>
              </a:rPr>
              <a:t>noi</a:t>
            </a:r>
            <a:r>
              <a:rPr lang="el-GR" altLang="zh-TW" kern="0" dirty="0">
                <a:latin typeface="Bwgrkl"/>
                <a:cs typeface="Bwgrkl"/>
              </a:rPr>
              <a:t>  </a:t>
            </a:r>
            <a:r>
              <a:rPr lang="zh-TW" altLang="zh-TW" kern="0" dirty="0">
                <a:latin typeface="Bwgrkl"/>
                <a:cs typeface="Bwgrkl"/>
              </a:rPr>
              <a:t>我們也是一樣，當我們年少的時候，我們一直是被世俗瑣事所奴役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80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動詞：不定詞</a:t>
            </a:r>
            <a:r>
              <a:rPr lang="en-US" altLang="zh-TW" dirty="0" smtClean="0"/>
              <a:t>(11/)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Calibri"/>
                <a:cs typeface="Times New Roman"/>
              </a:rPr>
              <a:t>希臘文的不定詞是個「動名詞」</a:t>
            </a:r>
            <a:r>
              <a:rPr lang="en-US" altLang="zh-TW" sz="2800" dirty="0">
                <a:latin typeface="Calibri"/>
                <a:cs typeface="Times New Roman"/>
              </a:rPr>
              <a:t>(verbal noun)</a:t>
            </a:r>
            <a:r>
              <a:rPr lang="zh-TW" altLang="zh-TW" sz="2800" dirty="0">
                <a:latin typeface="Calibri"/>
                <a:cs typeface="Times New Roman"/>
              </a:rPr>
              <a:t>，兼具動詞和名詞的文法</a:t>
            </a:r>
            <a:r>
              <a:rPr lang="zh-TW" altLang="zh-TW" sz="2800" dirty="0" smtClean="0">
                <a:latin typeface="Calibri"/>
                <a:cs typeface="Times New Roman"/>
              </a:rPr>
              <a:t>特性</a:t>
            </a:r>
            <a:r>
              <a:rPr lang="zh-TW" altLang="en-US" sz="2800" dirty="0" smtClean="0">
                <a:latin typeface="Calibri"/>
                <a:cs typeface="Times New Roman"/>
              </a:rPr>
              <a:t>。</a:t>
            </a:r>
            <a:endParaRPr lang="en-US" altLang="zh-TW" sz="2800" dirty="0" smtClean="0">
              <a:latin typeface="Calibri"/>
              <a:cs typeface="Times New Roman"/>
            </a:endParaRPr>
          </a:p>
          <a:p>
            <a:r>
              <a:rPr lang="zh-TW" altLang="zh-TW" sz="2800" dirty="0" smtClean="0">
                <a:latin typeface="Calibri"/>
                <a:cs typeface="Times New Roman"/>
              </a:rPr>
              <a:t>作為</a:t>
            </a:r>
            <a:r>
              <a:rPr lang="zh-TW" altLang="zh-TW" sz="2800" dirty="0">
                <a:latin typeface="Calibri"/>
                <a:cs typeface="Times New Roman"/>
              </a:rPr>
              <a:t>一個</a:t>
            </a:r>
            <a:r>
              <a:rPr lang="zh-TW" altLang="zh-TW" sz="2800" dirty="0">
                <a:solidFill>
                  <a:srgbClr val="FF0000"/>
                </a:solidFill>
                <a:latin typeface="Calibri"/>
                <a:cs typeface="Times New Roman"/>
              </a:rPr>
              <a:t>動詞</a:t>
            </a:r>
            <a:r>
              <a:rPr lang="zh-TW" altLang="zh-TW" sz="2800" dirty="0">
                <a:latin typeface="Calibri"/>
                <a:cs typeface="Times New Roman"/>
              </a:rPr>
              <a:t>，它有時態和語態，但沒有「人稱」或語氣；它總是</a:t>
            </a:r>
            <a:r>
              <a:rPr lang="zh-TW" altLang="zh-TW" sz="2800" dirty="0" smtClean="0">
                <a:latin typeface="Calibri"/>
                <a:cs typeface="Times New Roman"/>
              </a:rPr>
              <a:t>單數。</a:t>
            </a:r>
            <a:endParaRPr lang="en-US" altLang="zh-TW" sz="2800" dirty="0" smtClean="0">
              <a:latin typeface="Calibri"/>
              <a:cs typeface="Times New Roman"/>
            </a:endParaRPr>
          </a:p>
          <a:p>
            <a:r>
              <a:rPr lang="zh-TW" altLang="zh-TW" sz="2800" dirty="0" smtClean="0">
                <a:latin typeface="Calibri"/>
                <a:cs typeface="Times New Roman"/>
              </a:rPr>
              <a:t>作為</a:t>
            </a:r>
            <a:r>
              <a:rPr lang="zh-TW" altLang="zh-TW" sz="2800" dirty="0">
                <a:latin typeface="Calibri"/>
                <a:cs typeface="Times New Roman"/>
              </a:rPr>
              <a:t>一個</a:t>
            </a:r>
            <a:r>
              <a:rPr lang="zh-TW" altLang="zh-TW" sz="2800" dirty="0">
                <a:solidFill>
                  <a:srgbClr val="FF0000"/>
                </a:solidFill>
                <a:latin typeface="Calibri"/>
                <a:cs typeface="Times New Roman"/>
              </a:rPr>
              <a:t>名詞</a:t>
            </a:r>
            <a:r>
              <a:rPr lang="zh-TW" altLang="zh-TW" sz="2800" dirty="0">
                <a:latin typeface="Calibri"/>
                <a:cs typeface="Times New Roman"/>
              </a:rPr>
              <a:t>，它沒有性別；不過它所使用的冠詞（若有的話）通常是中性單數</a:t>
            </a:r>
            <a:r>
              <a:rPr lang="zh-TW" altLang="zh-TW" sz="2800" dirty="0" smtClean="0">
                <a:latin typeface="Calibri"/>
                <a:cs typeface="Times New Roman"/>
              </a:rPr>
              <a:t>。</a:t>
            </a:r>
            <a:endParaRPr lang="en-US" altLang="zh-TW" sz="2800" dirty="0" smtClean="0">
              <a:latin typeface="Calibri"/>
              <a:cs typeface="Times New Roman"/>
            </a:endParaRPr>
          </a:p>
          <a:p>
            <a:r>
              <a:rPr lang="zh-TW" altLang="zh-TW" sz="2800" dirty="0" smtClean="0">
                <a:latin typeface="Calibri"/>
                <a:cs typeface="Times New Roman"/>
              </a:rPr>
              <a:t>不定</a:t>
            </a:r>
            <a:r>
              <a:rPr lang="zh-TW" altLang="zh-TW" sz="2800" dirty="0">
                <a:latin typeface="Calibri"/>
                <a:cs typeface="Times New Roman"/>
              </a:rPr>
              <a:t>詞常常跟在一個介系詞</a:t>
            </a:r>
            <a:r>
              <a:rPr lang="zh-TW" altLang="zh-TW" sz="2800" dirty="0" smtClean="0">
                <a:latin typeface="Calibri"/>
                <a:cs typeface="Times New Roman"/>
              </a:rPr>
              <a:t>後面。</a:t>
            </a:r>
            <a:endParaRPr lang="en-US" altLang="zh-TW" sz="2800" dirty="0" smtClean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742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動詞：不定詞</a:t>
            </a:r>
            <a:r>
              <a:rPr lang="en-US" altLang="zh-TW" dirty="0">
                <a:solidFill>
                  <a:srgbClr val="04617B"/>
                </a:solidFill>
              </a:rPr>
              <a:t>(</a:t>
            </a:r>
            <a:r>
              <a:rPr lang="en-US" altLang="zh-TW" dirty="0" smtClean="0">
                <a:solidFill>
                  <a:srgbClr val="04617B"/>
                </a:solidFill>
              </a:rPr>
              <a:t>12/)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Clr>
                <a:srgbClr val="0BD0D9"/>
              </a:buClr>
            </a:pPr>
            <a:r>
              <a:rPr lang="zh-TW" altLang="zh-TW" sz="2800" dirty="0" smtClean="0">
                <a:solidFill>
                  <a:prstClr val="black"/>
                </a:solidFill>
                <a:latin typeface="Calibri"/>
                <a:cs typeface="Times New Roman"/>
              </a:rPr>
              <a:t>作為</a:t>
            </a:r>
            <a:r>
              <a:rPr lang="zh-TW" altLang="zh-TW" sz="2800" dirty="0">
                <a:solidFill>
                  <a:srgbClr val="FF0000"/>
                </a:solidFill>
                <a:latin typeface="Calibri"/>
                <a:cs typeface="Times New Roman"/>
              </a:rPr>
              <a:t>副詞</a:t>
            </a:r>
            <a:r>
              <a:rPr lang="zh-TW" altLang="zh-TW" sz="2800" dirty="0">
                <a:solidFill>
                  <a:prstClr val="black"/>
                </a:solidFill>
                <a:latin typeface="Calibri"/>
                <a:cs typeface="Times New Roman"/>
              </a:rPr>
              <a:t>使用，來修飾一個主要的動詞</a:t>
            </a:r>
            <a:r>
              <a:rPr lang="zh-TW" altLang="zh-TW" sz="2800" dirty="0" smtClean="0">
                <a:solidFill>
                  <a:prstClr val="black"/>
                </a:solidFill>
                <a:latin typeface="Calibri"/>
                <a:cs typeface="Times New Roman"/>
              </a:rPr>
              <a:t>。</a:t>
            </a:r>
            <a:endParaRPr lang="en-US" altLang="zh-TW" sz="2800" dirty="0" smtClean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1"/>
            <a:r>
              <a:rPr lang="zh-TW" altLang="zh-TW" dirty="0"/>
              <a:t>不定詞有六種副詞功能，來修飾主要的動詞：目的</a:t>
            </a:r>
            <a:r>
              <a:rPr lang="en-US" altLang="zh-TW" dirty="0"/>
              <a:t>(purpose)</a:t>
            </a:r>
            <a:r>
              <a:rPr lang="zh-TW" altLang="zh-TW" dirty="0"/>
              <a:t>、結果</a:t>
            </a:r>
            <a:r>
              <a:rPr lang="en-US" altLang="zh-TW" dirty="0"/>
              <a:t>(result)</a:t>
            </a:r>
            <a:r>
              <a:rPr lang="zh-TW" altLang="zh-TW" dirty="0"/>
              <a:t>、時間</a:t>
            </a:r>
            <a:r>
              <a:rPr lang="en-US" altLang="zh-TW" dirty="0"/>
              <a:t>(time)</a:t>
            </a:r>
            <a:r>
              <a:rPr lang="zh-TW" altLang="zh-TW" dirty="0"/>
              <a:t>、原因</a:t>
            </a:r>
            <a:r>
              <a:rPr lang="en-US" altLang="zh-TW" dirty="0"/>
              <a:t>(cause)</a:t>
            </a:r>
            <a:r>
              <a:rPr lang="zh-TW" altLang="zh-TW" dirty="0"/>
              <a:t>、方法</a:t>
            </a:r>
            <a:r>
              <a:rPr lang="en-US" altLang="zh-TW" dirty="0"/>
              <a:t>(means)</a:t>
            </a:r>
            <a:r>
              <a:rPr lang="zh-TW" altLang="zh-TW" dirty="0"/>
              <a:t>、補語</a:t>
            </a:r>
            <a:r>
              <a:rPr lang="en-US" altLang="zh-TW" dirty="0"/>
              <a:t>(complementary)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中文</a:t>
            </a:r>
            <a:r>
              <a:rPr lang="zh-TW" altLang="zh-TW" dirty="0"/>
              <a:t>翻譯時，大致可以在不定詞前面，加上「為了」、「要」、「來」、「去」、「以致」等字詞；或者直接翻譯，省去這些字詞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1"/>
            <a:r>
              <a:rPr lang="zh-TW" altLang="zh-TW" kern="0" dirty="0">
                <a:latin typeface="Bwgrkl"/>
                <a:cs typeface="Bwgrkl"/>
              </a:rPr>
              <a:t>約</a:t>
            </a:r>
            <a:r>
              <a:rPr lang="en-US" altLang="zh-TW" kern="0" dirty="0">
                <a:latin typeface="Bwgrkl"/>
                <a:cs typeface="Bwgrkl"/>
              </a:rPr>
              <a:t>1</a:t>
            </a:r>
            <a:r>
              <a:rPr lang="zh-TW" altLang="zh-TW" kern="0" dirty="0">
                <a:latin typeface="Bwgrkl"/>
                <a:cs typeface="Bwgrkl"/>
              </a:rPr>
              <a:t>：</a:t>
            </a:r>
            <a:r>
              <a:rPr lang="en-US" altLang="zh-TW" kern="0" dirty="0">
                <a:latin typeface="Bwgrkl"/>
                <a:cs typeface="Bwgrkl"/>
              </a:rPr>
              <a:t>33  o` </a:t>
            </a:r>
            <a:r>
              <a:rPr lang="en-US" altLang="zh-TW" kern="0" dirty="0" err="1">
                <a:latin typeface="Bwgrkl"/>
                <a:cs typeface="Bwgrkl"/>
              </a:rPr>
              <a:t>pe,myaj</a:t>
            </a:r>
            <a:r>
              <a:rPr lang="en-US" altLang="zh-TW" kern="0" dirty="0">
                <a:latin typeface="Bwgrkl"/>
                <a:cs typeface="Bwgrkl"/>
              </a:rPr>
              <a:t> me </a:t>
            </a:r>
            <a:r>
              <a:rPr lang="en-US" altLang="zh-TW" b="1" kern="0" dirty="0" err="1">
                <a:latin typeface="Bwgrkl"/>
                <a:cs typeface="Bwgrkl"/>
              </a:rPr>
              <a:t>bapti,zein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zh-TW" altLang="zh-TW" kern="0" dirty="0">
                <a:latin typeface="Bwgrkl"/>
                <a:cs typeface="Bwgrkl"/>
              </a:rPr>
              <a:t>那派遣我來施洗的</a:t>
            </a:r>
            <a:endParaRPr lang="en-US" altLang="zh-TW" dirty="0" smtClean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0">
              <a:buClr>
                <a:srgbClr val="0BD0D9"/>
              </a:buClr>
            </a:pPr>
            <a:r>
              <a:rPr lang="zh-TW" altLang="zh-TW" sz="2800" dirty="0" smtClean="0">
                <a:solidFill>
                  <a:prstClr val="black"/>
                </a:solidFill>
                <a:latin typeface="Calibri"/>
                <a:cs typeface="Times New Roman"/>
              </a:rPr>
              <a:t>作為</a:t>
            </a:r>
            <a:r>
              <a:rPr lang="zh-TW" altLang="zh-TW" sz="2800" dirty="0">
                <a:solidFill>
                  <a:srgbClr val="FF0000"/>
                </a:solidFill>
                <a:latin typeface="Calibri"/>
                <a:cs typeface="Times New Roman"/>
              </a:rPr>
              <a:t>名詞</a:t>
            </a:r>
            <a:r>
              <a:rPr lang="zh-TW" altLang="zh-TW" sz="2800" dirty="0">
                <a:solidFill>
                  <a:prstClr val="black"/>
                </a:solidFill>
                <a:latin typeface="Calibri"/>
                <a:cs typeface="Times New Roman"/>
              </a:rPr>
              <a:t>使用，成為主要動詞的主詞或受詞</a:t>
            </a:r>
            <a:r>
              <a:rPr lang="zh-TW" altLang="zh-TW" sz="2800" dirty="0" smtClean="0">
                <a:solidFill>
                  <a:prstClr val="black"/>
                </a:solidFill>
                <a:latin typeface="Calibri"/>
                <a:cs typeface="Times New Roman"/>
              </a:rPr>
              <a:t>。</a:t>
            </a:r>
            <a:endParaRPr lang="en-US" altLang="zh-TW" sz="2800" dirty="0" smtClean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1">
              <a:buClr>
                <a:srgbClr val="0BD0D9"/>
              </a:buClr>
            </a:pPr>
            <a:r>
              <a:rPr lang="zh-TW" altLang="zh-TW" dirty="0">
                <a:latin typeface="Calibri"/>
                <a:cs typeface="Times New Roman"/>
              </a:rPr>
              <a:t>當作名詞時，又有五種功用：主詞</a:t>
            </a:r>
            <a:r>
              <a:rPr lang="en-US" altLang="zh-TW" dirty="0">
                <a:latin typeface="Calibri"/>
                <a:cs typeface="Times New Roman"/>
              </a:rPr>
              <a:t>(subject)</a:t>
            </a:r>
            <a:r>
              <a:rPr lang="zh-TW" altLang="zh-TW" dirty="0">
                <a:latin typeface="Calibri"/>
                <a:cs typeface="Times New Roman"/>
              </a:rPr>
              <a:t>、受詞</a:t>
            </a:r>
            <a:r>
              <a:rPr lang="en-US" altLang="zh-TW" dirty="0">
                <a:latin typeface="Calibri"/>
                <a:cs typeface="Times New Roman"/>
              </a:rPr>
              <a:t>(object)</a:t>
            </a:r>
            <a:r>
              <a:rPr lang="zh-TW" altLang="zh-TW" dirty="0">
                <a:latin typeface="Calibri"/>
                <a:cs typeface="Times New Roman"/>
              </a:rPr>
              <a:t>、間接引述</a:t>
            </a:r>
            <a:r>
              <a:rPr lang="en-US" altLang="zh-TW" dirty="0">
                <a:latin typeface="Calibri"/>
                <a:cs typeface="Times New Roman"/>
              </a:rPr>
              <a:t>(indirect discourse)</a:t>
            </a:r>
            <a:r>
              <a:rPr lang="zh-TW" altLang="zh-TW" dirty="0">
                <a:latin typeface="Calibri"/>
                <a:cs typeface="Times New Roman"/>
              </a:rPr>
              <a:t>、同位詞</a:t>
            </a:r>
            <a:r>
              <a:rPr lang="en-US" altLang="zh-TW" dirty="0">
                <a:latin typeface="Calibri"/>
                <a:cs typeface="Times New Roman"/>
              </a:rPr>
              <a:t>(appositional)</a:t>
            </a:r>
            <a:r>
              <a:rPr lang="zh-TW" altLang="zh-TW" dirty="0">
                <a:latin typeface="Calibri"/>
                <a:cs typeface="Times New Roman"/>
              </a:rPr>
              <a:t>、補語</a:t>
            </a:r>
            <a:r>
              <a:rPr lang="en-US" altLang="zh-TW" dirty="0">
                <a:latin typeface="Calibri"/>
                <a:cs typeface="Times New Roman"/>
              </a:rPr>
              <a:t>(</a:t>
            </a:r>
            <a:r>
              <a:rPr lang="en-US" altLang="zh-TW" dirty="0" err="1">
                <a:latin typeface="Calibri"/>
                <a:cs typeface="Times New Roman"/>
              </a:rPr>
              <a:t>epexegetical</a:t>
            </a:r>
            <a:r>
              <a:rPr lang="en-US" altLang="zh-TW" dirty="0">
                <a:latin typeface="Calibri"/>
                <a:cs typeface="Times New Roman"/>
              </a:rPr>
              <a:t>)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pPr lvl="1">
              <a:buClr>
                <a:srgbClr val="0BD0D9"/>
              </a:buClr>
            </a:pPr>
            <a:r>
              <a:rPr lang="zh-TW" altLang="zh-TW" dirty="0">
                <a:latin typeface="Calibri"/>
                <a:cs typeface="Times New Roman"/>
              </a:rPr>
              <a:t>中文翻譯時，</a:t>
            </a:r>
            <a:r>
              <a:rPr lang="zh-TW" altLang="zh-TW" dirty="0" smtClean="0">
                <a:latin typeface="Calibri"/>
                <a:cs typeface="Times New Roman"/>
              </a:rPr>
              <a:t>直接翻譯</a:t>
            </a:r>
            <a:r>
              <a:rPr lang="zh-TW" altLang="zh-TW" dirty="0">
                <a:latin typeface="Calibri"/>
                <a:cs typeface="Times New Roman"/>
              </a:rPr>
              <a:t>成「動名詞</a:t>
            </a:r>
            <a:r>
              <a:rPr lang="zh-TW" altLang="zh-TW" dirty="0" smtClean="0">
                <a:latin typeface="Calibri"/>
                <a:cs typeface="Times New Roman"/>
              </a:rPr>
              <a:t>」。</a:t>
            </a:r>
            <a:r>
              <a:rPr lang="zh-TW" altLang="zh-TW" dirty="0">
                <a:latin typeface="Calibri"/>
                <a:cs typeface="Times New Roman"/>
              </a:rPr>
              <a:t>同位詞可以加上「就是」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pPr lvl="1">
              <a:buClr>
                <a:srgbClr val="0BD0D9"/>
              </a:buClr>
            </a:pPr>
            <a:r>
              <a:rPr lang="zh-TW" altLang="zh-TW" kern="0" dirty="0">
                <a:latin typeface="Bwgrkl"/>
                <a:cs typeface="Bwgrkl"/>
              </a:rPr>
              <a:t>可</a:t>
            </a:r>
            <a:r>
              <a:rPr lang="en-US" altLang="zh-TW" kern="0" dirty="0">
                <a:latin typeface="Bwgrkl"/>
                <a:cs typeface="Bwgrkl"/>
              </a:rPr>
              <a:t>8</a:t>
            </a:r>
            <a:r>
              <a:rPr lang="zh-TW" altLang="zh-TW" kern="0" dirty="0">
                <a:latin typeface="Bwgrkl"/>
                <a:cs typeface="Bwgrkl"/>
              </a:rPr>
              <a:t>：</a:t>
            </a:r>
            <a:r>
              <a:rPr lang="en-US" altLang="zh-TW" kern="0" dirty="0">
                <a:latin typeface="Bwgrkl"/>
                <a:cs typeface="Bwgrkl"/>
              </a:rPr>
              <a:t>29  </a:t>
            </a:r>
            <a:r>
              <a:rPr lang="en-US" altLang="zh-TW" kern="0" dirty="0" err="1">
                <a:latin typeface="Bwgrkl"/>
                <a:cs typeface="Bwgrkl"/>
              </a:rPr>
              <a:t>u`mei</a:t>
            </a:r>
            <a:r>
              <a:rPr lang="en-US" altLang="zh-TW" kern="0" dirty="0">
                <a:latin typeface="Bwgrkl"/>
                <a:cs typeface="Bwgrkl"/>
              </a:rPr>
              <a:t>/j de. </a:t>
            </a:r>
            <a:r>
              <a:rPr lang="en-US" altLang="zh-TW" kern="0" dirty="0" err="1">
                <a:latin typeface="Bwgrkl"/>
                <a:cs typeface="Bwgrkl"/>
              </a:rPr>
              <a:t>ti,na</a:t>
            </a:r>
            <a:r>
              <a:rPr lang="en-US" altLang="zh-TW" kern="0" dirty="0">
                <a:latin typeface="Bwgrkl"/>
                <a:cs typeface="Bwgrkl"/>
              </a:rPr>
              <a:t> me </a:t>
            </a:r>
            <a:r>
              <a:rPr lang="en-US" altLang="zh-TW" kern="0" dirty="0" err="1">
                <a:latin typeface="Bwgrkl"/>
                <a:cs typeface="Bwgrkl"/>
              </a:rPr>
              <a:t>le,gete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ei</a:t>
            </a:r>
            <a:r>
              <a:rPr lang="en-US" altLang="zh-TW" b="1" kern="0" dirty="0">
                <a:latin typeface="Bwgrkl"/>
                <a:cs typeface="Bwgrkl"/>
              </a:rPr>
              <a:t>=</a:t>
            </a:r>
            <a:r>
              <a:rPr lang="en-US" altLang="zh-TW" b="1" kern="0" dirty="0" err="1">
                <a:latin typeface="Bwgrkl"/>
                <a:cs typeface="Bwgrkl"/>
              </a:rPr>
              <a:t>nai</a:t>
            </a:r>
            <a:r>
              <a:rPr lang="en-US" altLang="zh-TW" kern="0" dirty="0">
                <a:latin typeface="Bwgrkl"/>
                <a:cs typeface="Bwgrkl"/>
              </a:rPr>
              <a:t>  </a:t>
            </a:r>
            <a:r>
              <a:rPr lang="zh-TW" altLang="zh-TW" kern="0" dirty="0">
                <a:latin typeface="Bwgrkl"/>
                <a:cs typeface="Bwgrkl"/>
              </a:rPr>
              <a:t>你們說我是誰？</a:t>
            </a:r>
            <a:endParaRPr lang="zh-TW" altLang="en-US" dirty="0">
              <a:solidFill>
                <a:prstClr val="black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013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動詞：分詞（</a:t>
            </a:r>
            <a:r>
              <a:rPr lang="en-US" altLang="zh-TW" dirty="0" smtClean="0"/>
              <a:t>13/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zh-TW" dirty="0">
                <a:latin typeface="Calibri"/>
                <a:cs typeface="Times New Roman"/>
              </a:rPr>
              <a:t>分詞可以當作形容詞、動詞、副詞或者名詞使用，而且從這些字詞接收各種的文法規則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dirty="0">
                <a:latin typeface="Calibri"/>
                <a:cs typeface="Times New Roman"/>
              </a:rPr>
              <a:t>當分詞前面加上冠詞，這個分詞可能就是個</a:t>
            </a:r>
            <a:r>
              <a:rPr lang="zh-TW" altLang="zh-TW" dirty="0" smtClean="0">
                <a:latin typeface="Calibri"/>
                <a:cs typeface="Times New Roman"/>
              </a:rPr>
              <a:t>形容詞</a:t>
            </a:r>
            <a:r>
              <a:rPr lang="zh-TW" altLang="en-US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dirty="0">
                <a:latin typeface="Calibri"/>
                <a:cs typeface="Times New Roman"/>
              </a:rPr>
              <a:t>強調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動作</a:t>
            </a:r>
            <a:r>
              <a:rPr lang="zh-TW" altLang="zh-TW" dirty="0">
                <a:latin typeface="Calibri"/>
                <a:cs typeface="Times New Roman"/>
              </a:rPr>
              <a:t>的分詞，就文法功能而言有六種：副詞</a:t>
            </a:r>
            <a:r>
              <a:rPr lang="en-US" altLang="zh-TW" dirty="0">
                <a:latin typeface="Calibri"/>
                <a:cs typeface="Times New Roman"/>
              </a:rPr>
              <a:t>(adverbial)</a:t>
            </a:r>
            <a:r>
              <a:rPr lang="zh-TW" altLang="zh-TW" dirty="0">
                <a:latin typeface="Calibri"/>
                <a:cs typeface="Times New Roman"/>
              </a:rPr>
              <a:t>、隨附的動作</a:t>
            </a:r>
            <a:r>
              <a:rPr lang="en-US" altLang="zh-TW" dirty="0">
                <a:latin typeface="Calibri"/>
                <a:cs typeface="Times New Roman"/>
              </a:rPr>
              <a:t>(attendant)</a:t>
            </a:r>
            <a:r>
              <a:rPr lang="zh-TW" altLang="zh-TW" dirty="0">
                <a:latin typeface="Calibri"/>
                <a:cs typeface="Times New Roman"/>
              </a:rPr>
              <a:t>、間接語句</a:t>
            </a:r>
            <a:r>
              <a:rPr lang="en-US" altLang="zh-TW" dirty="0">
                <a:latin typeface="Calibri"/>
                <a:cs typeface="Times New Roman"/>
              </a:rPr>
              <a:t>(indirect discourse)</a:t>
            </a:r>
            <a:r>
              <a:rPr lang="zh-TW" altLang="zh-TW" dirty="0">
                <a:latin typeface="Calibri"/>
                <a:cs typeface="Times New Roman"/>
              </a:rPr>
              <a:t>、補語</a:t>
            </a:r>
            <a:r>
              <a:rPr lang="en-US" altLang="zh-TW" dirty="0">
                <a:latin typeface="Calibri"/>
                <a:cs typeface="Times New Roman"/>
              </a:rPr>
              <a:t>(complementary)</a:t>
            </a:r>
            <a:r>
              <a:rPr lang="zh-TW" altLang="zh-TW" dirty="0">
                <a:latin typeface="Calibri"/>
                <a:cs typeface="Times New Roman"/>
              </a:rPr>
              <a:t>、助動詞</a:t>
            </a:r>
            <a:r>
              <a:rPr lang="en-US" altLang="zh-TW" dirty="0">
                <a:latin typeface="Calibri"/>
                <a:cs typeface="Times New Roman"/>
              </a:rPr>
              <a:t>(periphrastic)</a:t>
            </a:r>
            <a:r>
              <a:rPr lang="zh-TW" altLang="zh-TW" dirty="0">
                <a:latin typeface="Calibri"/>
                <a:cs typeface="Times New Roman"/>
              </a:rPr>
              <a:t>、以及</a:t>
            </a:r>
            <a:r>
              <a:rPr lang="zh-TW" altLang="zh-TW" dirty="0" smtClean="0">
                <a:latin typeface="Calibri"/>
                <a:cs typeface="Times New Roman"/>
              </a:rPr>
              <a:t>贅詞</a:t>
            </a:r>
            <a:r>
              <a:rPr lang="en-US" altLang="zh-TW" dirty="0">
                <a:latin typeface="Calibri"/>
                <a:cs typeface="Times New Roman"/>
              </a:rPr>
              <a:t>(redundant)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sz="2800" dirty="0">
                <a:latin typeface="Calibri"/>
                <a:cs typeface="Times New Roman"/>
              </a:rPr>
              <a:t>一個無冠詞的分詞，</a:t>
            </a:r>
            <a:r>
              <a:rPr lang="zh-TW" altLang="zh-TW" sz="2800" dirty="0">
                <a:solidFill>
                  <a:srgbClr val="FF0000"/>
                </a:solidFill>
                <a:latin typeface="Calibri"/>
                <a:cs typeface="Times New Roman"/>
              </a:rPr>
              <a:t>接在主動詞</a:t>
            </a:r>
            <a:r>
              <a:rPr lang="en-US" altLang="zh-TW" sz="3200" dirty="0" err="1">
                <a:solidFill>
                  <a:srgbClr val="FF0000"/>
                </a:solidFill>
                <a:latin typeface="Bwgrkl"/>
                <a:cs typeface="Times New Roman"/>
              </a:rPr>
              <a:t>eivmi</a:t>
            </a:r>
            <a:r>
              <a:rPr lang="en-US" altLang="zh-TW" sz="3200" dirty="0">
                <a:latin typeface="Bwgrkl"/>
                <a:cs typeface="Times New Roman"/>
              </a:rPr>
              <a:t>,</a:t>
            </a:r>
            <a:r>
              <a:rPr lang="zh-TW" altLang="zh-TW" sz="2800" dirty="0">
                <a:latin typeface="Bwgrkl"/>
                <a:cs typeface="Times New Roman"/>
              </a:rPr>
              <a:t>（是、在），</a:t>
            </a:r>
            <a:r>
              <a:rPr lang="zh-TW" altLang="zh-TW" sz="2800" dirty="0">
                <a:ea typeface="Bwgrkl"/>
                <a:cs typeface="Times New Roman"/>
              </a:rPr>
              <a:t> </a:t>
            </a:r>
            <a:r>
              <a:rPr lang="en-US" altLang="zh-TW" sz="3200" dirty="0">
                <a:latin typeface="Bwgrkl"/>
                <a:cs typeface="Times New Roman"/>
              </a:rPr>
              <a:t> </a:t>
            </a:r>
            <a:r>
              <a:rPr lang="en-US" altLang="zh-TW" sz="3200" dirty="0" err="1">
                <a:solidFill>
                  <a:srgbClr val="FF0000"/>
                </a:solidFill>
                <a:latin typeface="Bwgrkl"/>
                <a:cs typeface="Times New Roman"/>
              </a:rPr>
              <a:t>u`parcw</a:t>
            </a:r>
            <a:r>
              <a:rPr lang="zh-TW" altLang="zh-TW" sz="2800" dirty="0">
                <a:latin typeface="Bwgrkl"/>
                <a:cs typeface="Times New Roman"/>
              </a:rPr>
              <a:t>（存在、出現）</a:t>
            </a:r>
            <a:r>
              <a:rPr lang="zh-TW" altLang="zh-TW" sz="2800" dirty="0">
                <a:latin typeface="Calibri"/>
                <a:cs typeface="Times New Roman"/>
              </a:rPr>
              <a:t>後面，表示這個分詞的動作正在進行持續中</a:t>
            </a:r>
            <a:r>
              <a:rPr lang="zh-TW" altLang="zh-TW" sz="2800" dirty="0" smtClean="0">
                <a:latin typeface="Calibri"/>
                <a:cs typeface="Times New Roman"/>
              </a:rPr>
              <a:t>。</a:t>
            </a:r>
            <a:r>
              <a:rPr lang="zh-TW" altLang="zh-TW" dirty="0">
                <a:latin typeface="Calibri"/>
                <a:cs typeface="Times New Roman"/>
              </a:rPr>
              <a:t>中文翻譯時，根據主要動詞的時態，加上「正在」、「一直」、「將」、「必」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sz="2400" kern="0" dirty="0">
                <a:latin typeface="Bwgrkl"/>
                <a:cs typeface="Bwgrkl"/>
              </a:rPr>
              <a:t>路</a:t>
            </a:r>
            <a:r>
              <a:rPr lang="en-US" altLang="zh-TW" sz="2400" kern="0" dirty="0">
                <a:latin typeface="Bwgrkl"/>
                <a:cs typeface="Bwgrkl"/>
              </a:rPr>
              <a:t>12</a:t>
            </a:r>
            <a:r>
              <a:rPr lang="zh-TW" altLang="zh-TW" sz="2400" kern="0" dirty="0">
                <a:latin typeface="Bwgrkl"/>
                <a:cs typeface="Bwgrkl"/>
              </a:rPr>
              <a:t>：</a:t>
            </a:r>
            <a:r>
              <a:rPr lang="en-US" altLang="zh-TW" sz="2400" kern="0" dirty="0">
                <a:latin typeface="Bwgrkl"/>
                <a:cs typeface="Bwgrkl"/>
              </a:rPr>
              <a:t>6 </a:t>
            </a:r>
            <a:r>
              <a:rPr lang="en-US" altLang="zh-TW" sz="2800" kern="0" dirty="0">
                <a:latin typeface="Bwgrkl"/>
                <a:cs typeface="Bwgrkl"/>
              </a:rPr>
              <a:t> e]n </a:t>
            </a:r>
            <a:r>
              <a:rPr lang="en-US" altLang="zh-TW" sz="2800" kern="0" dirty="0" err="1">
                <a:latin typeface="Bwgrkl"/>
                <a:cs typeface="Bwgrkl"/>
              </a:rPr>
              <a:t>evx</a:t>
            </a:r>
            <a:r>
              <a:rPr lang="en-US" altLang="zh-TW" sz="2800" kern="0" dirty="0">
                <a:latin typeface="Bwgrkl"/>
                <a:cs typeface="Bwgrkl"/>
              </a:rPr>
              <a:t> </a:t>
            </a:r>
            <a:r>
              <a:rPr lang="en-US" altLang="zh-TW" sz="2800" kern="0" dirty="0" err="1">
                <a:latin typeface="Bwgrkl"/>
                <a:cs typeface="Bwgrkl"/>
              </a:rPr>
              <a:t>auvtw</a:t>
            </a:r>
            <a:r>
              <a:rPr lang="en-US" altLang="zh-TW" sz="2800" kern="0" dirty="0">
                <a:latin typeface="Bwgrkl"/>
                <a:cs typeface="Bwgrkl"/>
              </a:rPr>
              <a:t>/n </a:t>
            </a:r>
            <a:r>
              <a:rPr lang="en-US" altLang="zh-TW" sz="2800" kern="0" dirty="0" err="1">
                <a:latin typeface="Bwgrkl"/>
                <a:cs typeface="Bwgrkl"/>
              </a:rPr>
              <a:t>ouvk</a:t>
            </a:r>
            <a:r>
              <a:rPr lang="en-US" altLang="zh-TW" sz="2800" kern="0" dirty="0">
                <a:latin typeface="Bwgrkl"/>
                <a:cs typeface="Bwgrkl"/>
              </a:rPr>
              <a:t> </a:t>
            </a:r>
            <a:r>
              <a:rPr lang="en-US" altLang="zh-TW" sz="2800" kern="0" dirty="0" err="1">
                <a:latin typeface="Bwgrkl"/>
                <a:cs typeface="Bwgrkl"/>
              </a:rPr>
              <a:t>e;stin</a:t>
            </a:r>
            <a:r>
              <a:rPr lang="en-US" altLang="zh-TW" sz="2800" kern="0" dirty="0">
                <a:latin typeface="Bwgrkl"/>
                <a:cs typeface="Bwgrkl"/>
              </a:rPr>
              <a:t> </a:t>
            </a:r>
            <a:r>
              <a:rPr lang="en-US" altLang="zh-TW" sz="2800" b="1" kern="0" dirty="0" err="1">
                <a:latin typeface="Bwgrkl"/>
                <a:cs typeface="Bwgrkl"/>
              </a:rPr>
              <a:t>evpilelhsme,non</a:t>
            </a:r>
            <a:r>
              <a:rPr lang="en-US" altLang="zh-TW" sz="2800" kern="0" dirty="0">
                <a:latin typeface="Bwgrkl"/>
                <a:cs typeface="Bwgrkl"/>
              </a:rPr>
              <a:t> </a:t>
            </a:r>
            <a:r>
              <a:rPr lang="en-US" altLang="zh-TW" sz="2800" kern="0" dirty="0" err="1">
                <a:latin typeface="Bwgrkl"/>
                <a:cs typeface="Bwgrkl"/>
              </a:rPr>
              <a:t>evnw,pion</a:t>
            </a:r>
            <a:r>
              <a:rPr lang="en-US" altLang="zh-TW" sz="2800" kern="0" dirty="0">
                <a:latin typeface="Bwgrkl"/>
                <a:cs typeface="Bwgrkl"/>
              </a:rPr>
              <a:t> </a:t>
            </a:r>
            <a:r>
              <a:rPr lang="en-US" altLang="zh-TW" sz="2800" kern="0" dirty="0" err="1">
                <a:latin typeface="Bwgrkl"/>
                <a:cs typeface="Bwgrkl"/>
              </a:rPr>
              <a:t>tou</a:t>
            </a:r>
            <a:r>
              <a:rPr lang="en-US" altLang="zh-TW" sz="2800" kern="0" dirty="0">
                <a:latin typeface="Bwgrkl"/>
                <a:cs typeface="Bwgrkl"/>
              </a:rPr>
              <a:t>/ </a:t>
            </a:r>
            <a:r>
              <a:rPr lang="en-US" altLang="zh-TW" sz="2800" kern="0" dirty="0" err="1">
                <a:latin typeface="Bwgrkl"/>
                <a:cs typeface="Bwgrkl"/>
              </a:rPr>
              <a:t>qeou</a:t>
            </a:r>
            <a:r>
              <a:rPr lang="en-US" altLang="zh-TW" sz="2800" kern="0" dirty="0">
                <a:latin typeface="Bwgrkl"/>
                <a:cs typeface="Bwgrkl"/>
              </a:rPr>
              <a:t> </a:t>
            </a:r>
            <a:r>
              <a:rPr lang="en-US" altLang="zh-TW" sz="2400" kern="0" dirty="0">
                <a:latin typeface="Bwgrkl"/>
                <a:cs typeface="Bwgrkl"/>
              </a:rPr>
              <a:t> </a:t>
            </a:r>
            <a:r>
              <a:rPr lang="zh-TW" altLang="zh-TW" sz="2400" kern="0" dirty="0">
                <a:latin typeface="Bwgrkl"/>
                <a:cs typeface="Bwgrkl"/>
              </a:rPr>
              <a:t>在上帝面前，必沒有一隻（麻雀）被忘記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020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中級希臘文法學習密笈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初級希臘文法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zh-TW" altLang="en-US" dirty="0" smtClean="0"/>
              <a:t>中級希臘文法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2"/>
          </p:nvPr>
        </p:nvSpPr>
        <p:spPr>
          <a:xfrm>
            <a:off x="467544" y="2564904"/>
            <a:ext cx="4040188" cy="223224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字詞的字典含意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字詞的拼字法與文法通則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翻譯字</a:t>
            </a:r>
            <a:r>
              <a:rPr lang="zh-TW" altLang="en-US" dirty="0"/>
              <a:t>詞與</a:t>
            </a:r>
            <a:r>
              <a:rPr lang="zh-TW" altLang="en-US" dirty="0" smtClean="0"/>
              <a:t>短句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朗讀「主禱文」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融入每日查經</a:t>
            </a:r>
            <a:endParaRPr lang="en-US" altLang="zh-TW" dirty="0" smtClean="0"/>
          </a:p>
        </p:txBody>
      </p:sp>
      <p:sp>
        <p:nvSpPr>
          <p:cNvPr id="10" name="內容版面配置區 9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285861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作者與說話者的</a:t>
            </a:r>
            <a:r>
              <a:rPr lang="zh-TW" altLang="en-US" dirty="0">
                <a:solidFill>
                  <a:srgbClr val="FF0000"/>
                </a:solidFill>
              </a:rPr>
              <a:t>觀點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字詞文法</a:t>
            </a:r>
            <a:r>
              <a:rPr lang="zh-TW" altLang="en-US" dirty="0"/>
              <a:t>細則與</a:t>
            </a:r>
            <a:r>
              <a:rPr lang="zh-TW" altLang="en-US" dirty="0" smtClean="0"/>
              <a:t>特例（受觀點和當地語言影響）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從</a:t>
            </a:r>
            <a:r>
              <a:rPr lang="zh-TW" altLang="en-US" dirty="0" smtClean="0">
                <a:solidFill>
                  <a:srgbClr val="FF0000"/>
                </a:solidFill>
              </a:rPr>
              <a:t>上下文與神學</a:t>
            </a:r>
            <a:r>
              <a:rPr lang="zh-TW" altLang="en-US" dirty="0" smtClean="0"/>
              <a:t>決定字詞與全句經文的翻譯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/>
              <a:t>背誦（默寫）「主禱文」</a:t>
            </a:r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每天查經翻譯一節經文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en-US" altLang="zh-TW" dirty="0" smtClean="0"/>
          </a:p>
        </p:txBody>
      </p:sp>
      <p:sp>
        <p:nvSpPr>
          <p:cNvPr id="3" name="文字方塊 2"/>
          <p:cNvSpPr txBox="1"/>
          <p:nvPr/>
        </p:nvSpPr>
        <p:spPr>
          <a:xfrm>
            <a:off x="323528" y="5517232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</a:rPr>
              <a:t>不要進入英文文法的試探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0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5400" dirty="0">
                <a:ea typeface="新細明體"/>
                <a:cs typeface="Times New Roman"/>
              </a:rPr>
              <a:t>理性是感性的奴隸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zh-TW" altLang="zh-TW" sz="2800" kern="100" dirty="0" smtClean="0">
                <a:latin typeface="Calibri"/>
                <a:cs typeface="Times New Roman"/>
              </a:rPr>
              <a:t>一</a:t>
            </a:r>
            <a:r>
              <a:rPr lang="zh-TW" altLang="zh-TW" sz="2800" kern="100" dirty="0">
                <a:latin typeface="Calibri"/>
                <a:cs typeface="Times New Roman"/>
              </a:rPr>
              <a:t>位剛從西方頂尖神學院畢業的神學博士，回國應聘到一間五千人聚會的大教會擔任助理牧師。兩年以後，教會把他解聘了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latin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2800" kern="100" dirty="0" smtClean="0">
                <a:latin typeface="Calibri"/>
                <a:cs typeface="Times New Roman"/>
              </a:rPr>
              <a:t>他</a:t>
            </a:r>
            <a:r>
              <a:rPr lang="zh-TW" altLang="zh-TW" sz="2800" kern="100" dirty="0">
                <a:latin typeface="Calibri"/>
                <a:cs typeface="Times New Roman"/>
              </a:rPr>
              <a:t>簡訊給他的論文指導教授，抱怨五年來的神學訓練，害他丟了牧師職位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。</a:t>
            </a:r>
            <a:endParaRPr lang="en-US" altLang="zh-TW" sz="2800" kern="100" dirty="0" smtClean="0">
              <a:latin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2800" kern="100" dirty="0" smtClean="0">
                <a:latin typeface="Calibri"/>
                <a:cs typeface="Times New Roman"/>
              </a:rPr>
              <a:t>他</a:t>
            </a:r>
            <a:r>
              <a:rPr lang="zh-TW" altLang="zh-TW" sz="2800" kern="100" dirty="0">
                <a:latin typeface="Calibri"/>
                <a:cs typeface="Times New Roman"/>
              </a:rPr>
              <a:t>的指導教授覺得奇怪，就簡訊問他：「你有按照『講道學』講道？」他回答說：「有。」「你有根據『系統神學』教導信徒認識上帝、耶穌、聖靈、救恩、人性、罪、天使、以及聖經的歷史？」「有，都有教導。」「你有使用『宣教學』鼓勵信徒宣教？」「有，有，有；這些都是當初這個教會的執事會要求我做的。我都做到了啊！</a:t>
            </a:r>
            <a:r>
              <a:rPr lang="zh-TW" altLang="zh-TW" sz="2800" kern="100" dirty="0" smtClean="0">
                <a:latin typeface="Calibri"/>
                <a:cs typeface="Times New Roman"/>
              </a:rPr>
              <a:t>」</a:t>
            </a:r>
            <a:endParaRPr lang="en-US" altLang="zh-TW" sz="2800" kern="100" dirty="0" smtClean="0">
              <a:latin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zh-TW" altLang="zh-TW" sz="2800" kern="100" dirty="0" smtClean="0">
                <a:latin typeface="Calibri"/>
                <a:cs typeface="Times New Roman"/>
              </a:rPr>
              <a:t>他</a:t>
            </a:r>
            <a:r>
              <a:rPr lang="zh-TW" altLang="zh-TW" sz="2800" kern="100" dirty="0">
                <a:latin typeface="Calibri"/>
                <a:cs typeface="Times New Roman"/>
              </a:rPr>
              <a:t>的指導教授更覺得奇怪了，就問他：「那麼他們解聘你的理由是什麼？」這位神學博士很氣憤地說（簡訊上還加上一個氣憤的臉圖 ）：「他們說，我的講道和主日學課程都很無聊。</a:t>
            </a:r>
            <a:r>
              <a:rPr lang="zh-TW" altLang="zh-TW" sz="2800" b="1" i="1" u="sng" kern="100" dirty="0">
                <a:solidFill>
                  <a:srgbClr val="FF0000"/>
                </a:solidFill>
                <a:latin typeface="Calibri"/>
                <a:cs typeface="Times New Roman"/>
              </a:rPr>
              <a:t>而且</a:t>
            </a:r>
            <a:r>
              <a:rPr lang="zh-TW" altLang="zh-TW" sz="2800" kern="100" dirty="0">
                <a:latin typeface="Calibri"/>
                <a:cs typeface="Times New Roman"/>
              </a:rPr>
              <a:t>（紅色粗體字加斜體字加底線），他們說兩年來我都沒有請他們吃過一頓飯，沒有愛心！」</a:t>
            </a:r>
          </a:p>
          <a:p>
            <a:r>
              <a:rPr lang="en-US" altLang="zh-TW" sz="2800" dirty="0" smtClean="0">
                <a:latin typeface="Calibri"/>
                <a:cs typeface="Times New Roman"/>
              </a:rPr>
              <a:t>”</a:t>
            </a:r>
            <a:r>
              <a:rPr lang="en-US" altLang="zh-TW" sz="2800" dirty="0">
                <a:latin typeface="Calibri"/>
                <a:cs typeface="Times New Roman"/>
              </a:rPr>
              <a:t>It is not what you say, but how you say it matters” </a:t>
            </a:r>
            <a:r>
              <a:rPr lang="zh-TW" altLang="zh-TW" sz="2800" dirty="0">
                <a:latin typeface="Calibri"/>
                <a:cs typeface="Times New Roman"/>
              </a:rPr>
              <a:t>（說話的內容不如說話的方式來得重要）。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275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第四小時：</a:t>
            </a:r>
            <a:r>
              <a:rPr lang="zh-TW" altLang="en-US" dirty="0" smtClean="0"/>
              <a:t>句法（</a:t>
            </a:r>
            <a:r>
              <a:rPr lang="en-US" altLang="zh-TW" dirty="0" smtClean="0"/>
              <a:t>1/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Calibri"/>
                <a:cs typeface="Times New Roman"/>
              </a:rPr>
              <a:t>希臘文子句</a:t>
            </a:r>
            <a:r>
              <a:rPr lang="en-US" altLang="zh-TW" dirty="0">
                <a:latin typeface="Calibri"/>
                <a:cs typeface="Times New Roman"/>
              </a:rPr>
              <a:t>(clause)</a:t>
            </a:r>
            <a:r>
              <a:rPr lang="zh-TW" altLang="zh-TW" dirty="0">
                <a:latin typeface="Calibri"/>
                <a:cs typeface="Times New Roman"/>
              </a:rPr>
              <a:t>分為獨立子句</a:t>
            </a:r>
            <a:r>
              <a:rPr lang="en-US" altLang="zh-TW" dirty="0">
                <a:latin typeface="Calibri"/>
                <a:cs typeface="Times New Roman"/>
              </a:rPr>
              <a:t>(independent clause)</a:t>
            </a:r>
            <a:r>
              <a:rPr lang="zh-TW" altLang="zh-TW" dirty="0">
                <a:latin typeface="Calibri"/>
                <a:cs typeface="Times New Roman"/>
              </a:rPr>
              <a:t>和附屬子句</a:t>
            </a:r>
            <a:r>
              <a:rPr lang="en-US" altLang="zh-TW" dirty="0">
                <a:latin typeface="Calibri"/>
                <a:cs typeface="Times New Roman"/>
              </a:rPr>
              <a:t>(dependent clause)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dirty="0">
                <a:latin typeface="Calibri"/>
                <a:cs typeface="Times New Roman"/>
              </a:rPr>
              <a:t>獨立子句的開頭可以是連接詞</a:t>
            </a:r>
            <a:r>
              <a:rPr lang="en-US" altLang="zh-TW" dirty="0">
                <a:latin typeface="Calibri"/>
                <a:cs typeface="Times New Roman"/>
              </a:rPr>
              <a:t>(coordinating conjunction)</a:t>
            </a:r>
            <a:r>
              <a:rPr lang="zh-TW" altLang="zh-TW" dirty="0">
                <a:latin typeface="Calibri"/>
                <a:cs typeface="Times New Roman"/>
              </a:rPr>
              <a:t>、介系詞片語</a:t>
            </a:r>
            <a:r>
              <a:rPr lang="en-US" altLang="zh-TW" dirty="0">
                <a:latin typeface="Calibri"/>
                <a:cs typeface="Times New Roman"/>
              </a:rPr>
              <a:t>(prepositional phrase)</a:t>
            </a:r>
            <a:r>
              <a:rPr lang="zh-TW" altLang="zh-TW" dirty="0">
                <a:latin typeface="Calibri"/>
                <a:cs typeface="Times New Roman"/>
              </a:rPr>
              <a:t>、或者沒有任何的引導詞句</a:t>
            </a:r>
            <a:r>
              <a:rPr lang="en-US" altLang="zh-TW" dirty="0">
                <a:latin typeface="Calibri"/>
                <a:cs typeface="Times New Roman"/>
              </a:rPr>
              <a:t>(asyndeton)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76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第四小時：句法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2/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Clr>
                <a:srgbClr val="0BD0D9"/>
              </a:buClr>
            </a:pPr>
            <a:r>
              <a:rPr lang="zh-TW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附屬子句作為獨立子句的條件</a:t>
            </a:r>
            <a:r>
              <a:rPr lang="en-US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(condition)</a:t>
            </a:r>
            <a:r>
              <a:rPr lang="zh-TW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時，有三種</a:t>
            </a:r>
            <a:r>
              <a:rPr lang="zh-TW" altLang="zh-TW" sz="2200" dirty="0" smtClean="0">
                <a:solidFill>
                  <a:prstClr val="black"/>
                </a:solidFill>
                <a:latin typeface="Calibri"/>
                <a:cs typeface="Times New Roman"/>
              </a:rPr>
              <a:t>類型</a:t>
            </a:r>
            <a:r>
              <a:rPr lang="zh-TW" altLang="en-US" sz="2200" dirty="0">
                <a:solidFill>
                  <a:prstClr val="black"/>
                </a:solidFill>
                <a:latin typeface="Calibri"/>
                <a:cs typeface="Times New Roman"/>
              </a:rPr>
              <a:t>，</a:t>
            </a:r>
            <a:r>
              <a:rPr lang="zh-TW" altLang="zh-TW" sz="2200" dirty="0" smtClean="0">
                <a:solidFill>
                  <a:srgbClr val="FF0000"/>
                </a:solidFill>
                <a:latin typeface="Calibri"/>
                <a:cs typeface="Times New Roman"/>
              </a:rPr>
              <a:t>中文</a:t>
            </a:r>
            <a:r>
              <a:rPr lang="zh-TW" altLang="zh-TW" sz="2200" dirty="0">
                <a:solidFill>
                  <a:srgbClr val="FF0000"/>
                </a:solidFill>
                <a:latin typeface="Calibri"/>
                <a:cs typeface="Times New Roman"/>
              </a:rPr>
              <a:t>直接翻譯出來的內容就很清楚</a:t>
            </a:r>
            <a:r>
              <a:rPr lang="zh-TW" altLang="en-US" sz="2200" dirty="0">
                <a:solidFill>
                  <a:prstClr val="black"/>
                </a:solidFill>
                <a:latin typeface="Calibri"/>
                <a:cs typeface="Times New Roman"/>
              </a:rPr>
              <a:t>。</a:t>
            </a:r>
            <a:endParaRPr lang="en-US" altLang="zh-TW" sz="22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>
              <a:buClr>
                <a:srgbClr val="0F6FC6"/>
              </a:buClr>
            </a:pPr>
            <a:r>
              <a:rPr lang="zh-TW" altLang="zh-TW" sz="2200" dirty="0">
                <a:solidFill>
                  <a:srgbClr val="FF0000"/>
                </a:solidFill>
                <a:latin typeface="Calibri"/>
                <a:cs typeface="Times New Roman"/>
              </a:rPr>
              <a:t>第一類條件</a:t>
            </a:r>
            <a:r>
              <a:rPr lang="en-US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(first class condition)</a:t>
            </a:r>
            <a:r>
              <a:rPr lang="zh-TW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。說話者認為</a:t>
            </a:r>
            <a:r>
              <a:rPr lang="en-US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/</a:t>
            </a:r>
            <a:r>
              <a:rPr lang="zh-TW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假設附屬子句的條件</a:t>
            </a:r>
            <a:r>
              <a:rPr lang="en-US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(</a:t>
            </a:r>
            <a:r>
              <a:rPr lang="en-US" altLang="zh-TW" sz="2200" dirty="0" err="1">
                <a:solidFill>
                  <a:prstClr val="black"/>
                </a:solidFill>
                <a:latin typeface="Calibri"/>
                <a:cs typeface="Times New Roman"/>
              </a:rPr>
              <a:t>protasis</a:t>
            </a:r>
            <a:r>
              <a:rPr lang="en-US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)</a:t>
            </a:r>
            <a:r>
              <a:rPr lang="zh-TW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是真實的，因此獨立子句</a:t>
            </a:r>
            <a:r>
              <a:rPr lang="en-US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(apodosis)</a:t>
            </a:r>
            <a:r>
              <a:rPr lang="zh-TW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也是真實的</a:t>
            </a:r>
            <a:r>
              <a:rPr lang="zh-TW" altLang="zh-TW" sz="2200" dirty="0" smtClean="0">
                <a:solidFill>
                  <a:prstClr val="black"/>
                </a:solidFill>
                <a:latin typeface="Calibri"/>
                <a:cs typeface="Times New Roman"/>
              </a:rPr>
              <a:t>。</a:t>
            </a:r>
            <a:endParaRPr lang="en-US" altLang="zh-TW" sz="2200" dirty="0" smtClean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1">
              <a:buClr>
                <a:srgbClr val="0F6FC6"/>
              </a:buClr>
            </a:pPr>
            <a:r>
              <a:rPr lang="zh-TW" altLang="zh-TW" sz="1800" dirty="0">
                <a:latin typeface="Calibri"/>
                <a:cs typeface="Times New Roman"/>
              </a:rPr>
              <a:t>加</a:t>
            </a:r>
            <a:r>
              <a:rPr lang="en-US" altLang="zh-TW" sz="1800" dirty="0">
                <a:latin typeface="Calibri"/>
                <a:cs typeface="Times New Roman"/>
              </a:rPr>
              <a:t>5</a:t>
            </a:r>
            <a:r>
              <a:rPr lang="zh-TW" altLang="zh-TW" sz="1800" dirty="0">
                <a:latin typeface="Calibri"/>
                <a:cs typeface="Times New Roman"/>
              </a:rPr>
              <a:t>：</a:t>
            </a:r>
            <a:r>
              <a:rPr lang="en-US" altLang="zh-TW" sz="1800" dirty="0">
                <a:latin typeface="Calibri"/>
                <a:cs typeface="Times New Roman"/>
              </a:rPr>
              <a:t>18  </a:t>
            </a:r>
            <a:r>
              <a:rPr lang="en-US" altLang="zh-TW" sz="2000" kern="0" dirty="0" err="1">
                <a:latin typeface="Bwgrkl"/>
                <a:cs typeface="Bwgrkl"/>
              </a:rPr>
              <a:t>eiv</a:t>
            </a:r>
            <a:r>
              <a:rPr lang="en-US" altLang="zh-TW" sz="2000" kern="0" dirty="0">
                <a:latin typeface="Bwgrkl"/>
                <a:cs typeface="Bwgrkl"/>
              </a:rPr>
              <a:t> de. </a:t>
            </a:r>
            <a:r>
              <a:rPr lang="en-US" altLang="zh-TW" sz="2000" kern="0" dirty="0" err="1">
                <a:latin typeface="Bwgrkl"/>
                <a:cs typeface="Bwgrkl"/>
              </a:rPr>
              <a:t>pneu,mati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a;gesqe</a:t>
            </a:r>
            <a:r>
              <a:rPr lang="en-US" altLang="zh-TW" sz="2000" kern="0" dirty="0">
                <a:latin typeface="Bwgrkl"/>
                <a:cs typeface="Bwgrkl"/>
              </a:rPr>
              <a:t>( </a:t>
            </a:r>
            <a:r>
              <a:rPr lang="en-US" altLang="zh-TW" sz="2000" kern="0" dirty="0" err="1">
                <a:latin typeface="Bwgrkl"/>
                <a:cs typeface="Bwgrkl"/>
              </a:rPr>
              <a:t>ouvk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evste</a:t>
            </a:r>
            <a:r>
              <a:rPr lang="en-US" altLang="zh-TW" sz="2000" kern="0" dirty="0">
                <a:latin typeface="Bwgrkl"/>
                <a:cs typeface="Bwgrkl"/>
              </a:rPr>
              <a:t>. </a:t>
            </a:r>
            <a:r>
              <a:rPr lang="en-US" altLang="zh-TW" sz="2000" kern="0" dirty="0" err="1">
                <a:latin typeface="Bwgrkl"/>
                <a:cs typeface="Bwgrkl"/>
              </a:rPr>
              <a:t>u`po</a:t>
            </a:r>
            <a:r>
              <a:rPr lang="en-US" altLang="zh-TW" sz="2000" kern="0" dirty="0">
                <a:latin typeface="Bwgrkl"/>
                <a:cs typeface="Bwgrkl"/>
              </a:rPr>
              <a:t>. </a:t>
            </a:r>
            <a:r>
              <a:rPr lang="en-US" altLang="zh-TW" sz="2000" kern="0" dirty="0" err="1">
                <a:latin typeface="Bwgrkl"/>
                <a:cs typeface="Bwgrkl"/>
              </a:rPr>
              <a:t>no,mon</a:t>
            </a:r>
            <a:r>
              <a:rPr lang="en-US" altLang="zh-TW" sz="2000" kern="0" dirty="0">
                <a:latin typeface="Bwgrkl"/>
                <a:cs typeface="Bwgrkl"/>
              </a:rPr>
              <a:t>  </a:t>
            </a:r>
            <a:r>
              <a:rPr lang="zh-TW" altLang="zh-TW" sz="1800" kern="0" dirty="0">
                <a:latin typeface="Bwgrkl"/>
                <a:cs typeface="Bwgrkl"/>
              </a:rPr>
              <a:t>但你們若被靈引導，就不在律法之下</a:t>
            </a:r>
            <a:endParaRPr lang="en-US" altLang="zh-TW" sz="20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>
              <a:buClr>
                <a:srgbClr val="0F6FC6"/>
              </a:buClr>
            </a:pPr>
            <a:r>
              <a:rPr lang="zh-TW" altLang="zh-TW" sz="2200" dirty="0">
                <a:solidFill>
                  <a:srgbClr val="FF0000"/>
                </a:solidFill>
                <a:latin typeface="Calibri"/>
                <a:cs typeface="Times New Roman"/>
              </a:rPr>
              <a:t>第二類條件</a:t>
            </a:r>
            <a:r>
              <a:rPr lang="en-US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(second class condition)</a:t>
            </a:r>
            <a:r>
              <a:rPr lang="zh-TW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。說話者認為附屬子句的條件完全不是真實的，但是說話者希望這個條件萬一成真，獨立子句的結果就會出現。與第一類條件比較，第二類條件的真實性與存在性，是非常不可能的。但是說話者都</a:t>
            </a:r>
            <a:r>
              <a:rPr lang="zh-TW" altLang="zh-TW" sz="2200" dirty="0" smtClean="0">
                <a:solidFill>
                  <a:prstClr val="black"/>
                </a:solidFill>
                <a:latin typeface="Calibri"/>
                <a:cs typeface="Times New Roman"/>
              </a:rPr>
              <a:t>希望</a:t>
            </a:r>
            <a:r>
              <a:rPr lang="zh-TW" altLang="en-US" sz="2200" dirty="0">
                <a:solidFill>
                  <a:prstClr val="black"/>
                </a:solidFill>
                <a:latin typeface="Calibri"/>
                <a:cs typeface="Times New Roman"/>
              </a:rPr>
              <a:t>獨立子句</a:t>
            </a:r>
            <a:r>
              <a:rPr lang="zh-TW" altLang="zh-TW" sz="2200" dirty="0" smtClean="0">
                <a:solidFill>
                  <a:prstClr val="black"/>
                </a:solidFill>
                <a:latin typeface="Calibri"/>
                <a:cs typeface="Times New Roman"/>
              </a:rPr>
              <a:t>的</a:t>
            </a:r>
            <a:r>
              <a:rPr lang="zh-TW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結果能出現</a:t>
            </a:r>
            <a:r>
              <a:rPr lang="zh-TW" altLang="zh-TW" sz="2200" dirty="0" smtClean="0">
                <a:solidFill>
                  <a:prstClr val="black"/>
                </a:solidFill>
                <a:latin typeface="Calibri"/>
                <a:cs typeface="Times New Roman"/>
              </a:rPr>
              <a:t>。</a:t>
            </a:r>
            <a:endParaRPr lang="en-US" altLang="zh-TW" sz="2200" dirty="0" smtClean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1">
              <a:buClr>
                <a:srgbClr val="0F6FC6"/>
              </a:buClr>
            </a:pPr>
            <a:r>
              <a:rPr lang="zh-TW" altLang="zh-TW" sz="1800" dirty="0">
                <a:latin typeface="Calibri"/>
                <a:cs typeface="Times New Roman"/>
              </a:rPr>
              <a:t>約</a:t>
            </a:r>
            <a:r>
              <a:rPr lang="en-US" altLang="zh-TW" sz="1800" dirty="0">
                <a:latin typeface="Calibri"/>
                <a:cs typeface="Times New Roman"/>
              </a:rPr>
              <a:t>5</a:t>
            </a:r>
            <a:r>
              <a:rPr lang="zh-TW" altLang="zh-TW" sz="1800" dirty="0">
                <a:latin typeface="Calibri"/>
                <a:cs typeface="Times New Roman"/>
              </a:rPr>
              <a:t>：</a:t>
            </a:r>
            <a:r>
              <a:rPr lang="en-US" altLang="zh-TW" sz="1800" dirty="0">
                <a:latin typeface="Calibri"/>
                <a:cs typeface="Times New Roman"/>
              </a:rPr>
              <a:t>46  </a:t>
            </a:r>
            <a:r>
              <a:rPr lang="en-US" altLang="zh-TW" sz="2000" kern="0" dirty="0" err="1">
                <a:latin typeface="Bwgrkl"/>
                <a:cs typeface="Bwgrkl"/>
              </a:rPr>
              <a:t>eiv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ga.r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evpisteu,ete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Mwu?sei</a:t>
            </a:r>
            <a:r>
              <a:rPr lang="en-US" altLang="zh-TW" sz="2000" kern="0" dirty="0">
                <a:latin typeface="Bwgrkl"/>
                <a:cs typeface="Bwgrkl"/>
              </a:rPr>
              <a:t>/( </a:t>
            </a:r>
            <a:r>
              <a:rPr lang="en-US" altLang="zh-TW" sz="2000" kern="0" dirty="0" err="1">
                <a:latin typeface="Bwgrkl"/>
                <a:cs typeface="Bwgrkl"/>
              </a:rPr>
              <a:t>evpisteu,ete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a'n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 smtClean="0">
                <a:latin typeface="Bwgrkl"/>
                <a:cs typeface="Bwgrkl"/>
              </a:rPr>
              <a:t>evmoi</a:t>
            </a:r>
            <a:r>
              <a:rPr lang="en-US" altLang="zh-TW" sz="2000" kern="0" dirty="0" smtClean="0">
                <a:latin typeface="Bwgrkl"/>
                <a:cs typeface="Bwgrkl"/>
              </a:rPr>
              <a:t> </a:t>
            </a:r>
            <a:r>
              <a:rPr lang="zh-TW" altLang="zh-TW" sz="1800" kern="0" dirty="0">
                <a:latin typeface="Bwgrkl"/>
                <a:cs typeface="Bwgrkl"/>
              </a:rPr>
              <a:t>如果你們一直相信摩西，你們就會一直相信我</a:t>
            </a:r>
            <a:endParaRPr lang="en-US" altLang="zh-TW" sz="2000" dirty="0">
              <a:solidFill>
                <a:prstClr val="black"/>
              </a:solidFill>
              <a:latin typeface="Calibri"/>
              <a:cs typeface="Times New Roman"/>
            </a:endParaRPr>
          </a:p>
          <a:p>
            <a:pPr>
              <a:buClr>
                <a:srgbClr val="0F6FC6"/>
              </a:buClr>
            </a:pPr>
            <a:r>
              <a:rPr lang="zh-TW" altLang="zh-TW" sz="2200" dirty="0">
                <a:solidFill>
                  <a:srgbClr val="FF0000"/>
                </a:solidFill>
                <a:latin typeface="Calibri"/>
                <a:cs typeface="Times New Roman"/>
              </a:rPr>
              <a:t>第三類條件</a:t>
            </a:r>
            <a:r>
              <a:rPr lang="en-US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(third class condition)</a:t>
            </a:r>
            <a:r>
              <a:rPr lang="zh-TW" altLang="zh-TW" sz="2200" dirty="0">
                <a:solidFill>
                  <a:prstClr val="black"/>
                </a:solidFill>
                <a:latin typeface="Calibri"/>
                <a:cs typeface="Times New Roman"/>
              </a:rPr>
              <a:t>。說話者對於附屬子句條件的真實性不太確定，但是很希望獨立子句的結果會發生</a:t>
            </a:r>
            <a:r>
              <a:rPr lang="zh-TW" altLang="zh-TW" sz="2200" dirty="0" smtClean="0">
                <a:solidFill>
                  <a:prstClr val="black"/>
                </a:solidFill>
                <a:latin typeface="Calibri"/>
                <a:cs typeface="Times New Roman"/>
              </a:rPr>
              <a:t>。</a:t>
            </a:r>
            <a:endParaRPr lang="en-US" altLang="zh-TW" sz="2200" dirty="0" smtClean="0">
              <a:solidFill>
                <a:prstClr val="black"/>
              </a:solidFill>
              <a:latin typeface="Calibri"/>
              <a:cs typeface="Times New Roman"/>
            </a:endParaRPr>
          </a:p>
          <a:p>
            <a:pPr lvl="1">
              <a:buClr>
                <a:srgbClr val="0F6FC6"/>
              </a:buClr>
            </a:pPr>
            <a:r>
              <a:rPr lang="zh-TW" altLang="zh-TW" sz="1800" dirty="0">
                <a:latin typeface="Calibri"/>
                <a:cs typeface="Times New Roman"/>
              </a:rPr>
              <a:t>太</a:t>
            </a:r>
            <a:r>
              <a:rPr lang="en-US" altLang="zh-TW" sz="1800" dirty="0">
                <a:latin typeface="Calibri"/>
                <a:cs typeface="Times New Roman"/>
              </a:rPr>
              <a:t>9</a:t>
            </a:r>
            <a:r>
              <a:rPr lang="zh-TW" altLang="zh-TW" sz="1800" dirty="0">
                <a:latin typeface="Calibri"/>
                <a:cs typeface="Times New Roman"/>
              </a:rPr>
              <a:t>：</a:t>
            </a:r>
            <a:r>
              <a:rPr lang="en-US" altLang="zh-TW" sz="1800" dirty="0">
                <a:latin typeface="Calibri"/>
                <a:cs typeface="Times New Roman"/>
              </a:rPr>
              <a:t>21  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e;legen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ga.r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evn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e`auth</a:t>
            </a:r>
            <a:r>
              <a:rPr lang="en-US" altLang="zh-TW" sz="2000" kern="0" dirty="0">
                <a:latin typeface="Bwgrkl"/>
                <a:cs typeface="Bwgrkl"/>
              </a:rPr>
              <a:t>/|\ </a:t>
            </a:r>
            <a:r>
              <a:rPr lang="en-US" altLang="zh-TW" sz="2000" kern="0" dirty="0" err="1">
                <a:latin typeface="Bwgrkl"/>
                <a:cs typeface="Bwgrkl"/>
              </a:rPr>
              <a:t>eva.n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mo,non</a:t>
            </a:r>
            <a:r>
              <a:rPr lang="en-US" altLang="zh-TW" sz="2000" kern="0" dirty="0">
                <a:latin typeface="Bwgrkl"/>
                <a:cs typeface="Bwgrkl"/>
              </a:rPr>
              <a:t> a[</a:t>
            </a:r>
            <a:r>
              <a:rPr lang="en-US" altLang="zh-TW" sz="2000" kern="0" dirty="0" err="1">
                <a:latin typeface="Bwgrkl"/>
                <a:cs typeface="Bwgrkl"/>
              </a:rPr>
              <a:t>ywmai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tou</a:t>
            </a:r>
            <a:r>
              <a:rPr lang="en-US" altLang="zh-TW" sz="2000" kern="0" dirty="0">
                <a:latin typeface="Bwgrkl"/>
                <a:cs typeface="Bwgrkl"/>
              </a:rPr>
              <a:t>/ </a:t>
            </a:r>
            <a:r>
              <a:rPr lang="en-US" altLang="zh-TW" sz="2000" kern="0" dirty="0" err="1">
                <a:latin typeface="Bwgrkl"/>
                <a:cs typeface="Bwgrkl"/>
              </a:rPr>
              <a:t>i`mati,ou</a:t>
            </a:r>
            <a:r>
              <a:rPr lang="en-US" altLang="zh-TW" sz="2000" kern="0" dirty="0">
                <a:latin typeface="Bwgrkl"/>
                <a:cs typeface="Bwgrkl"/>
              </a:rPr>
              <a:t> </a:t>
            </a:r>
            <a:r>
              <a:rPr lang="en-US" altLang="zh-TW" sz="2000" kern="0" dirty="0" err="1">
                <a:latin typeface="Bwgrkl"/>
                <a:cs typeface="Bwgrkl"/>
              </a:rPr>
              <a:t>auvtou</a:t>
            </a:r>
            <a:r>
              <a:rPr lang="en-US" altLang="zh-TW" sz="2000" kern="0" dirty="0">
                <a:latin typeface="Bwgrkl"/>
                <a:cs typeface="Bwgrkl"/>
              </a:rPr>
              <a:t>/ </a:t>
            </a:r>
            <a:r>
              <a:rPr lang="en-US" altLang="zh-TW" sz="2000" kern="0" dirty="0" err="1">
                <a:latin typeface="Bwgrkl"/>
                <a:cs typeface="Bwgrkl"/>
              </a:rPr>
              <a:t>swqh,somai</a:t>
            </a:r>
            <a:r>
              <a:rPr lang="en-US" altLang="zh-TW" sz="2000" kern="0" dirty="0">
                <a:latin typeface="Bwgrkl"/>
                <a:cs typeface="Bwgrkl"/>
              </a:rPr>
              <a:t>  </a:t>
            </a:r>
            <a:r>
              <a:rPr lang="zh-TW" altLang="zh-TW" sz="1800" kern="0" dirty="0">
                <a:latin typeface="Bwgrkl"/>
                <a:cs typeface="Bwgrkl"/>
              </a:rPr>
              <a:t>因為她一直對自己說：「我如果只要摸到祂的衣服，我就必得痊癒」</a:t>
            </a:r>
            <a:endParaRPr lang="en-US" altLang="zh-TW" sz="2000" dirty="0">
              <a:solidFill>
                <a:prstClr val="black"/>
              </a:solidFill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27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第四小時：句法（</a:t>
            </a:r>
            <a:r>
              <a:rPr lang="en-US" altLang="zh-TW" dirty="0">
                <a:solidFill>
                  <a:srgbClr val="04617B"/>
                </a:solidFill>
              </a:rPr>
              <a:t>3/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第三</a:t>
            </a:r>
            <a:r>
              <a:rPr lang="zh-TW" altLang="zh-TW" dirty="0" smtClean="0">
                <a:solidFill>
                  <a:srgbClr val="FF0000"/>
                </a:solidFill>
                <a:latin typeface="Calibri"/>
                <a:cs typeface="Times New Roman"/>
              </a:rPr>
              <a:t>類</a:t>
            </a:r>
            <a:r>
              <a:rPr lang="zh-TW" altLang="en-US" dirty="0" smtClean="0">
                <a:solidFill>
                  <a:srgbClr val="FF0000"/>
                </a:solidFill>
                <a:latin typeface="Calibri"/>
                <a:cs typeface="Times New Roman"/>
              </a:rPr>
              <a:t>條件</a:t>
            </a:r>
            <a:r>
              <a:rPr lang="zh-TW" altLang="en-US" dirty="0" smtClean="0">
                <a:latin typeface="Calibri"/>
                <a:cs typeface="Times New Roman"/>
              </a:rPr>
              <a:t>又可分為</a:t>
            </a:r>
            <a:r>
              <a:rPr lang="zh-TW" altLang="en-US" dirty="0">
                <a:latin typeface="Calibri"/>
                <a:cs typeface="Times New Roman"/>
                <a:sym typeface="Wingdings" panose="05000000000000000000" pitchFamily="2" charset="2"/>
              </a:rPr>
              <a:t>（</a:t>
            </a:r>
            <a:r>
              <a:rPr lang="zh-TW" altLang="en-US" dirty="0" smtClean="0">
                <a:latin typeface="Calibri"/>
                <a:cs typeface="Times New Roman"/>
              </a:rPr>
              <a:t>第三類）</a:t>
            </a:r>
            <a:r>
              <a:rPr lang="zh-TW" altLang="zh-TW" dirty="0" smtClean="0">
                <a:latin typeface="Calibri"/>
                <a:cs typeface="Times New Roman"/>
              </a:rPr>
              <a:t>有一點</a:t>
            </a:r>
            <a:r>
              <a:rPr lang="zh-TW" altLang="zh-TW" dirty="0">
                <a:latin typeface="Calibri"/>
                <a:cs typeface="Times New Roman"/>
              </a:rPr>
              <a:t>可能發生的</a:t>
            </a:r>
            <a:r>
              <a:rPr lang="zh-TW" altLang="zh-TW" dirty="0" smtClean="0">
                <a:latin typeface="Calibri"/>
                <a:cs typeface="Times New Roman"/>
              </a:rPr>
              <a:t>事實</a:t>
            </a:r>
            <a:r>
              <a:rPr lang="zh-TW" altLang="en-US" dirty="0" smtClean="0">
                <a:latin typeface="Calibri"/>
                <a:cs typeface="Times New Roman"/>
              </a:rPr>
              <a:t>，以及（第四類）</a:t>
            </a:r>
            <a:r>
              <a:rPr lang="zh-TW" altLang="zh-TW" dirty="0" smtClean="0">
                <a:latin typeface="Calibri"/>
                <a:cs typeface="Times New Roman"/>
              </a:rPr>
              <a:t>比較</a:t>
            </a:r>
            <a:r>
              <a:rPr lang="zh-TW" altLang="zh-TW" dirty="0">
                <a:latin typeface="Calibri"/>
                <a:cs typeface="Times New Roman"/>
              </a:rPr>
              <a:t>多可能的事實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pPr lvl="1"/>
            <a:r>
              <a:rPr lang="zh-TW" altLang="zh-TW" sz="2200" dirty="0">
                <a:latin typeface="Calibri"/>
                <a:cs typeface="Times New Roman"/>
              </a:rPr>
              <a:t>太</a:t>
            </a:r>
            <a:r>
              <a:rPr lang="en-US" altLang="zh-TW" sz="2200" dirty="0">
                <a:latin typeface="Calibri"/>
                <a:cs typeface="Times New Roman"/>
              </a:rPr>
              <a:t>4</a:t>
            </a:r>
            <a:r>
              <a:rPr lang="zh-TW" altLang="zh-TW" sz="2200" dirty="0">
                <a:latin typeface="Calibri"/>
                <a:cs typeface="Times New Roman"/>
              </a:rPr>
              <a:t>：</a:t>
            </a:r>
            <a:r>
              <a:rPr lang="en-US" altLang="zh-TW" sz="2200" dirty="0">
                <a:latin typeface="Calibri"/>
                <a:cs typeface="Times New Roman"/>
              </a:rPr>
              <a:t>9  </a:t>
            </a:r>
            <a:r>
              <a:rPr lang="en-US" altLang="zh-TW" kern="0" dirty="0">
                <a:latin typeface="Bwgrkl"/>
                <a:cs typeface="Bwgrkl"/>
              </a:rPr>
              <a:t>tau/ta, </a:t>
            </a:r>
            <a:r>
              <a:rPr lang="en-US" altLang="zh-TW" kern="0" dirty="0" err="1">
                <a:latin typeface="Bwgrkl"/>
                <a:cs typeface="Bwgrkl"/>
              </a:rPr>
              <a:t>soi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pa,nta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dw,sw</a:t>
            </a:r>
            <a:r>
              <a:rPr lang="en-US" altLang="zh-TW" kern="0" dirty="0">
                <a:latin typeface="Bwgrkl"/>
                <a:cs typeface="Bwgrkl"/>
              </a:rPr>
              <a:t>( </a:t>
            </a:r>
            <a:r>
              <a:rPr lang="en-US" altLang="zh-TW" b="1" kern="0" dirty="0" err="1">
                <a:latin typeface="Bwgrkl"/>
                <a:cs typeface="Bwgrkl"/>
              </a:rPr>
              <a:t>eva.n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pesw.n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proskunh,sh|j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moi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sz="2200" kern="0" dirty="0">
                <a:latin typeface="Bwgrkl"/>
                <a:cs typeface="Bwgrkl"/>
              </a:rPr>
              <a:t> </a:t>
            </a:r>
            <a:r>
              <a:rPr lang="zh-TW" altLang="zh-TW" sz="2200" kern="0" dirty="0">
                <a:latin typeface="Bwgrkl"/>
                <a:cs typeface="Bwgrkl"/>
              </a:rPr>
              <a:t>我必給祢這一切，如果袮俯伏敬拜</a:t>
            </a:r>
            <a:r>
              <a:rPr lang="zh-TW" altLang="zh-TW" sz="2200" kern="0" dirty="0" smtClean="0">
                <a:latin typeface="Bwgrkl"/>
                <a:cs typeface="Bwgrkl"/>
              </a:rPr>
              <a:t>我</a:t>
            </a:r>
            <a:endParaRPr lang="en-US" altLang="zh-TW" sz="2200" kern="0" dirty="0" smtClean="0">
              <a:latin typeface="Bwgrkl"/>
              <a:cs typeface="Bwgrkl"/>
            </a:endParaRPr>
          </a:p>
          <a:p>
            <a:pPr lvl="1"/>
            <a:r>
              <a:rPr lang="zh-TW" altLang="zh-TW" sz="2200" dirty="0">
                <a:latin typeface="Calibri"/>
                <a:cs typeface="Times New Roman"/>
              </a:rPr>
              <a:t>彼前</a:t>
            </a:r>
            <a:r>
              <a:rPr lang="en-US" altLang="zh-TW" sz="2200" dirty="0">
                <a:latin typeface="Calibri"/>
                <a:cs typeface="Times New Roman"/>
              </a:rPr>
              <a:t>3</a:t>
            </a:r>
            <a:r>
              <a:rPr lang="zh-TW" altLang="zh-TW" sz="2200" dirty="0">
                <a:latin typeface="Calibri"/>
                <a:cs typeface="Times New Roman"/>
              </a:rPr>
              <a:t>：</a:t>
            </a:r>
            <a:r>
              <a:rPr lang="en-US" altLang="zh-TW" sz="2200" dirty="0">
                <a:latin typeface="Calibri"/>
                <a:cs typeface="Times New Roman"/>
              </a:rPr>
              <a:t>14 </a:t>
            </a:r>
            <a:r>
              <a:rPr lang="en-US" altLang="zh-TW" dirty="0">
                <a:latin typeface="Calibri"/>
                <a:cs typeface="Times New Roman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eiv</a:t>
            </a:r>
            <a:r>
              <a:rPr lang="en-US" altLang="zh-TW" kern="0" dirty="0">
                <a:latin typeface="Bwgrkl"/>
                <a:cs typeface="Bwgrkl"/>
              </a:rPr>
              <a:t> kai. </a:t>
            </a:r>
            <a:r>
              <a:rPr lang="en-US" altLang="zh-TW" kern="0" dirty="0" err="1">
                <a:latin typeface="Bwgrkl"/>
                <a:cs typeface="Bwgrkl"/>
              </a:rPr>
              <a:t>pa,scoite</a:t>
            </a:r>
            <a:r>
              <a:rPr lang="en-US" altLang="zh-TW" kern="0" dirty="0">
                <a:latin typeface="Bwgrkl"/>
                <a:cs typeface="Bwgrkl"/>
              </a:rPr>
              <a:t> dia. </a:t>
            </a:r>
            <a:r>
              <a:rPr lang="en-US" altLang="zh-TW" kern="0" dirty="0" err="1">
                <a:latin typeface="Bwgrkl"/>
                <a:cs typeface="Bwgrkl"/>
              </a:rPr>
              <a:t>dikaiosu,nhn</a:t>
            </a:r>
            <a:r>
              <a:rPr lang="en-US" altLang="zh-TW" kern="0" dirty="0">
                <a:latin typeface="Bwgrkl"/>
                <a:cs typeface="Bwgrkl"/>
              </a:rPr>
              <a:t>( </a:t>
            </a:r>
            <a:r>
              <a:rPr lang="en-US" altLang="zh-TW" kern="0" dirty="0" err="1">
                <a:latin typeface="Bwgrkl"/>
                <a:cs typeface="Bwgrkl"/>
              </a:rPr>
              <a:t>maka,rioi</a:t>
            </a:r>
            <a:r>
              <a:rPr lang="en-US" altLang="zh-TW" sz="2200" kern="0" dirty="0">
                <a:latin typeface="Bwgrkl"/>
                <a:cs typeface="Bwgrkl"/>
              </a:rPr>
              <a:t> </a:t>
            </a:r>
            <a:r>
              <a:rPr lang="zh-TW" altLang="zh-TW" sz="2200" kern="0" dirty="0">
                <a:latin typeface="Bwgrkl"/>
                <a:cs typeface="Bwgrkl"/>
              </a:rPr>
              <a:t>若你們為義受苦，就有福了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60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第四小時：句法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4/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>
                <a:latin typeface="Calibri"/>
                <a:cs typeface="Times New Roman"/>
              </a:rPr>
              <a:t>過去</a:t>
            </a:r>
            <a:r>
              <a:rPr lang="zh-TW" altLang="zh-TW" dirty="0">
                <a:latin typeface="Calibri"/>
                <a:cs typeface="Times New Roman"/>
              </a:rPr>
              <a:t>有些神學家誤認這些「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沒有條件</a:t>
            </a:r>
            <a:r>
              <a:rPr lang="zh-TW" altLang="zh-TW" dirty="0" smtClean="0">
                <a:solidFill>
                  <a:srgbClr val="FF0000"/>
                </a:solidFill>
                <a:latin typeface="Calibri"/>
                <a:cs typeface="Times New Roman"/>
              </a:rPr>
              <a:t>式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連接詞</a:t>
            </a:r>
            <a:r>
              <a:rPr lang="zh-TW" altLang="zh-TW" dirty="0" smtClean="0">
                <a:latin typeface="Calibri"/>
                <a:cs typeface="Times New Roman"/>
              </a:rPr>
              <a:t>」的</a:t>
            </a:r>
            <a:r>
              <a:rPr lang="zh-TW" altLang="zh-TW" dirty="0">
                <a:latin typeface="Calibri"/>
                <a:cs typeface="Times New Roman"/>
              </a:rPr>
              <a:t>條件語句，就不是條件語句。這導致近代的一個錯誤神學主張：「神是愛」是沒有條件的。但是這個文法規則告訴我們，神的應許都是帶條件的；神是愛，神也是公義；愛與公</a:t>
            </a:r>
            <a:r>
              <a:rPr lang="zh-TW" altLang="zh-TW" dirty="0" smtClean="0">
                <a:latin typeface="Calibri"/>
                <a:cs typeface="Times New Roman"/>
              </a:rPr>
              <a:t>義彼此</a:t>
            </a:r>
            <a:r>
              <a:rPr lang="zh-TW" altLang="zh-TW" dirty="0">
                <a:latin typeface="Calibri"/>
                <a:cs typeface="Times New Roman"/>
              </a:rPr>
              <a:t>成為條件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pPr lvl="1"/>
            <a:r>
              <a:rPr lang="zh-TW" altLang="zh-TW" sz="2200" kern="0" dirty="0">
                <a:latin typeface="Bwgrkl"/>
                <a:cs typeface="Bwgrkl"/>
              </a:rPr>
              <a:t>可</a:t>
            </a:r>
            <a:r>
              <a:rPr lang="en-US" altLang="zh-TW" sz="2200" kern="0" dirty="0">
                <a:latin typeface="Bwgrkl"/>
                <a:cs typeface="Bwgrkl"/>
              </a:rPr>
              <a:t>16</a:t>
            </a:r>
            <a:r>
              <a:rPr lang="zh-TW" altLang="zh-TW" sz="2200" kern="0" dirty="0">
                <a:latin typeface="Bwgrkl"/>
                <a:cs typeface="Bwgrkl"/>
              </a:rPr>
              <a:t>：</a:t>
            </a:r>
            <a:r>
              <a:rPr lang="en-US" altLang="zh-TW" sz="2200" kern="0" dirty="0">
                <a:latin typeface="Bwgrkl"/>
                <a:cs typeface="Bwgrkl"/>
              </a:rPr>
              <a:t>16 </a:t>
            </a:r>
            <a:r>
              <a:rPr lang="en-US" altLang="zh-TW" kern="0" dirty="0">
                <a:latin typeface="Bwgrkl"/>
                <a:cs typeface="Bwgrkl"/>
              </a:rPr>
              <a:t> o` </a:t>
            </a:r>
            <a:r>
              <a:rPr lang="en-US" altLang="zh-TW" kern="0" dirty="0" err="1">
                <a:latin typeface="Bwgrkl"/>
                <a:cs typeface="Bwgrkl"/>
              </a:rPr>
              <a:t>pisteu,saj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b="1" kern="0" dirty="0">
                <a:latin typeface="Bwgrkl"/>
                <a:cs typeface="Bwgrkl"/>
              </a:rPr>
              <a:t>kai.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baptisqei.j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swqh,setai</a:t>
            </a:r>
            <a:r>
              <a:rPr lang="en-US" altLang="zh-TW" kern="0" dirty="0">
                <a:latin typeface="Bwgrkl"/>
                <a:cs typeface="Bwgrkl"/>
              </a:rPr>
              <a:t>  </a:t>
            </a:r>
            <a:r>
              <a:rPr lang="zh-TW" altLang="zh-TW" sz="2200" kern="0" dirty="0">
                <a:latin typeface="Bwgrkl"/>
                <a:cs typeface="Bwgrkl"/>
              </a:rPr>
              <a:t>那相信且受洗的，必得救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187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第四小時：句法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5/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連接詞</a:t>
            </a:r>
            <a:r>
              <a:rPr lang="zh-TW" altLang="zh-TW" dirty="0">
                <a:latin typeface="Calibri"/>
                <a:cs typeface="Times New Roman"/>
              </a:rPr>
              <a:t>可以用來連接字詞、子句、整句、或段落。這些希臘文連結詞轉換成中文時，最大的困難是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同一個連接詞</a:t>
            </a:r>
            <a:r>
              <a:rPr lang="zh-TW" altLang="zh-TW" dirty="0">
                <a:latin typeface="Calibri"/>
                <a:cs typeface="Times New Roman"/>
              </a:rPr>
              <a:t>可以有許多不同的文法功能，翻譯成中文時也可能因此不一樣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dirty="0" smtClean="0">
                <a:latin typeface="Calibri"/>
                <a:cs typeface="Times New Roman"/>
              </a:rPr>
              <a:t>而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不同的連接詞</a:t>
            </a:r>
            <a:r>
              <a:rPr lang="zh-TW" altLang="zh-TW" dirty="0">
                <a:latin typeface="Calibri"/>
                <a:cs typeface="Times New Roman"/>
              </a:rPr>
              <a:t>，卻又可能有相同意思的文法功能，要翻譯成相同的中文字詞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dirty="0" smtClean="0">
                <a:latin typeface="Calibri"/>
                <a:cs typeface="Times New Roman"/>
              </a:rPr>
              <a:t>還有</a:t>
            </a:r>
            <a:r>
              <a:rPr lang="zh-TW" altLang="zh-TW" dirty="0">
                <a:latin typeface="Calibri"/>
                <a:cs typeface="Times New Roman"/>
              </a:rPr>
              <a:t>在不少的例子，為了中文的順暢，甚至可以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忽略它們</a:t>
            </a:r>
            <a:r>
              <a:rPr lang="zh-TW" altLang="zh-TW" dirty="0">
                <a:latin typeface="Calibri"/>
                <a:cs typeface="Times New Roman"/>
              </a:rPr>
              <a:t>，不用翻譯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dirty="0" smtClean="0">
                <a:latin typeface="Calibri"/>
                <a:cs typeface="Times New Roman"/>
              </a:rPr>
              <a:t>因此</a:t>
            </a:r>
            <a:r>
              <a:rPr lang="zh-TW" altLang="zh-TW" dirty="0">
                <a:latin typeface="Calibri"/>
                <a:cs typeface="Times New Roman"/>
              </a:rPr>
              <a:t>，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上下文的脈絡</a:t>
            </a:r>
            <a:r>
              <a:rPr lang="zh-TW" altLang="zh-TW" dirty="0">
                <a:latin typeface="Calibri"/>
                <a:cs typeface="Times New Roman"/>
              </a:rPr>
              <a:t>就決定了應該採用哪一種翻譯，或者不用翻譯。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351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第四小時：句法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6/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Calibri"/>
                <a:cs typeface="Times New Roman"/>
              </a:rPr>
              <a:t>被連接的這些字詞、子句、句子、或段落之間的結構關係，有兩種：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平等的連接</a:t>
            </a:r>
            <a:r>
              <a:rPr lang="en-US" altLang="zh-TW" dirty="0">
                <a:latin typeface="Calibri"/>
                <a:cs typeface="Times New Roman"/>
              </a:rPr>
              <a:t>(coordinate or paratactic)</a:t>
            </a:r>
            <a:r>
              <a:rPr lang="zh-TW" altLang="zh-TW" dirty="0">
                <a:latin typeface="Calibri"/>
                <a:cs typeface="Times New Roman"/>
              </a:rPr>
              <a:t>或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Times New Roman"/>
              </a:rPr>
              <a:t>主從的連接</a:t>
            </a:r>
            <a:r>
              <a:rPr lang="en-US" altLang="zh-TW" dirty="0">
                <a:latin typeface="Calibri"/>
                <a:cs typeface="Times New Roman"/>
              </a:rPr>
              <a:t>(subordinate or hypotactic)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pPr lvl="1"/>
            <a:r>
              <a:rPr lang="zh-TW" altLang="zh-TW" sz="2200" dirty="0">
                <a:latin typeface="Calibri"/>
                <a:cs typeface="Times New Roman"/>
              </a:rPr>
              <a:t>約</a:t>
            </a:r>
            <a:r>
              <a:rPr lang="en-US" altLang="zh-TW" sz="2200" dirty="0">
                <a:latin typeface="Calibri"/>
                <a:cs typeface="Times New Roman"/>
              </a:rPr>
              <a:t>1</a:t>
            </a:r>
            <a:r>
              <a:rPr lang="zh-TW" altLang="zh-TW" sz="2200" dirty="0">
                <a:latin typeface="Calibri"/>
                <a:cs typeface="Times New Roman"/>
              </a:rPr>
              <a:t>：</a:t>
            </a:r>
            <a:r>
              <a:rPr lang="en-US" altLang="zh-TW" sz="2200" dirty="0">
                <a:latin typeface="Calibri"/>
                <a:cs typeface="Times New Roman"/>
              </a:rPr>
              <a:t>1</a:t>
            </a:r>
            <a:r>
              <a:rPr lang="en-US" altLang="zh-TW" dirty="0">
                <a:latin typeface="Calibri"/>
                <a:cs typeface="Times New Roman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VEn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avrch</a:t>
            </a:r>
            <a:r>
              <a:rPr lang="en-US" altLang="zh-TW" kern="0" dirty="0">
                <a:latin typeface="Bwgrkl"/>
                <a:cs typeface="Bwgrkl"/>
              </a:rPr>
              <a:t>/| h=n o` </a:t>
            </a:r>
            <a:r>
              <a:rPr lang="en-US" altLang="zh-TW" kern="0" dirty="0" err="1">
                <a:latin typeface="Bwgrkl"/>
                <a:cs typeface="Bwgrkl"/>
              </a:rPr>
              <a:t>lo,goj</a:t>
            </a:r>
            <a:r>
              <a:rPr lang="en-US" altLang="zh-TW" kern="0" dirty="0">
                <a:latin typeface="Bwgrkl"/>
                <a:cs typeface="Bwgrkl"/>
              </a:rPr>
              <a:t>( </a:t>
            </a:r>
            <a:r>
              <a:rPr lang="en-US" altLang="zh-TW" b="1" kern="0" dirty="0">
                <a:latin typeface="Bwgrkl"/>
                <a:cs typeface="Bwgrkl"/>
              </a:rPr>
              <a:t>kai</a:t>
            </a:r>
            <a:r>
              <a:rPr lang="en-US" altLang="zh-TW" kern="0" dirty="0">
                <a:latin typeface="Bwgrkl"/>
                <a:cs typeface="Bwgrkl"/>
              </a:rPr>
              <a:t>. o` </a:t>
            </a:r>
            <a:r>
              <a:rPr lang="en-US" altLang="zh-TW" kern="0" dirty="0" err="1">
                <a:latin typeface="Bwgrkl"/>
                <a:cs typeface="Bwgrkl"/>
              </a:rPr>
              <a:t>lo,goj</a:t>
            </a:r>
            <a:r>
              <a:rPr lang="en-US" altLang="zh-TW" kern="0" dirty="0">
                <a:latin typeface="Bwgrkl"/>
                <a:cs typeface="Bwgrkl"/>
              </a:rPr>
              <a:t> h=n </a:t>
            </a:r>
            <a:r>
              <a:rPr lang="en-US" altLang="zh-TW" kern="0" dirty="0" err="1">
                <a:latin typeface="Bwgrkl"/>
                <a:cs typeface="Bwgrkl"/>
              </a:rPr>
              <a:t>pro.j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to.n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qeo,n</a:t>
            </a:r>
            <a:r>
              <a:rPr lang="en-US" altLang="zh-TW" sz="2200" kern="0" dirty="0">
                <a:latin typeface="Bwgrkl"/>
                <a:cs typeface="Bwgrkl"/>
              </a:rPr>
              <a:t> </a:t>
            </a:r>
            <a:r>
              <a:rPr lang="zh-TW" altLang="zh-TW" sz="2200" kern="0" dirty="0">
                <a:latin typeface="Bwgrkl"/>
                <a:cs typeface="Bwgrkl"/>
              </a:rPr>
              <a:t>在起初，一直有那個道，且那個道一直與上帝同</a:t>
            </a:r>
            <a:r>
              <a:rPr lang="zh-TW" altLang="zh-TW" sz="2200" kern="0" dirty="0" smtClean="0">
                <a:latin typeface="Bwgrkl"/>
                <a:cs typeface="Bwgrkl"/>
              </a:rPr>
              <a:t>在</a:t>
            </a:r>
            <a:endParaRPr lang="en-US" altLang="zh-TW" sz="2200" kern="0" dirty="0" smtClean="0">
              <a:latin typeface="Bwgrkl"/>
              <a:cs typeface="Bwgrkl"/>
            </a:endParaRPr>
          </a:p>
          <a:p>
            <a:pPr lvl="1"/>
            <a:r>
              <a:rPr lang="zh-TW" altLang="zh-TW" sz="2200" dirty="0">
                <a:latin typeface="Calibri"/>
                <a:cs typeface="Times New Roman"/>
              </a:rPr>
              <a:t>林前</a:t>
            </a:r>
            <a:r>
              <a:rPr lang="en-US" altLang="zh-TW" sz="2200" dirty="0">
                <a:latin typeface="Calibri"/>
                <a:cs typeface="Times New Roman"/>
              </a:rPr>
              <a:t>2</a:t>
            </a:r>
            <a:r>
              <a:rPr lang="zh-TW" altLang="zh-TW" sz="2200" dirty="0">
                <a:latin typeface="Calibri"/>
                <a:cs typeface="Times New Roman"/>
              </a:rPr>
              <a:t>：</a:t>
            </a:r>
            <a:r>
              <a:rPr lang="en-US" altLang="zh-TW" sz="2200" dirty="0">
                <a:latin typeface="Calibri"/>
                <a:cs typeface="Times New Roman"/>
              </a:rPr>
              <a:t>8 </a:t>
            </a:r>
            <a:r>
              <a:rPr lang="en-US" altLang="zh-TW" dirty="0">
                <a:latin typeface="Calibri"/>
                <a:cs typeface="Times New Roman"/>
              </a:rPr>
              <a:t> </a:t>
            </a:r>
            <a:r>
              <a:rPr lang="en-US" altLang="zh-TW" b="1" kern="0" dirty="0" err="1">
                <a:latin typeface="Bwgrkl"/>
                <a:cs typeface="Bwgrkl"/>
              </a:rPr>
              <a:t>eiv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ga.r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e;gnwsan</a:t>
            </a:r>
            <a:r>
              <a:rPr lang="en-US" altLang="zh-TW" kern="0" dirty="0">
                <a:latin typeface="Bwgrkl"/>
                <a:cs typeface="Bwgrkl"/>
              </a:rPr>
              <a:t>( </a:t>
            </a:r>
            <a:r>
              <a:rPr lang="en-US" altLang="zh-TW" kern="0" dirty="0" err="1">
                <a:latin typeface="Bwgrkl"/>
                <a:cs typeface="Bwgrkl"/>
              </a:rPr>
              <a:t>ouvk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a'n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to.n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ku,rion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th</a:t>
            </a:r>
            <a:r>
              <a:rPr lang="en-US" altLang="zh-TW" kern="0" dirty="0">
                <a:latin typeface="Bwgrkl"/>
                <a:cs typeface="Bwgrkl"/>
              </a:rPr>
              <a:t>/j </a:t>
            </a:r>
            <a:r>
              <a:rPr lang="en-US" altLang="zh-TW" kern="0" dirty="0" err="1">
                <a:latin typeface="Bwgrkl"/>
                <a:cs typeface="Bwgrkl"/>
              </a:rPr>
              <a:t>do,xhj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evstau,rwsan</a:t>
            </a:r>
            <a:r>
              <a:rPr lang="en-US" altLang="zh-TW" sz="2200" kern="0" dirty="0">
                <a:latin typeface="Bwgrkl"/>
                <a:cs typeface="Bwgrkl"/>
              </a:rPr>
              <a:t>  </a:t>
            </a:r>
            <a:r>
              <a:rPr lang="zh-TW" altLang="zh-TW" sz="2200" kern="0" dirty="0">
                <a:latin typeface="Bwgrkl"/>
                <a:cs typeface="Bwgrkl"/>
              </a:rPr>
              <a:t>因為他們若瞭解（神的智慧），他們就不會把榮耀的主釘十字架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03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第四小時：句法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7/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時態（用於表達觀點）與禁止語氣</a:t>
            </a:r>
            <a:endParaRPr lang="en-US" altLang="zh-TW" dirty="0" smtClean="0"/>
          </a:p>
          <a:p>
            <a:r>
              <a:rPr lang="zh-TW" altLang="en-US" dirty="0"/>
              <a:t>錯誤的傳統文法</a:t>
            </a:r>
            <a:r>
              <a:rPr lang="zh-TW" altLang="en-US" dirty="0" smtClean="0"/>
              <a:t>：</a:t>
            </a:r>
            <a:r>
              <a:rPr lang="zh-TW" altLang="zh-TW" dirty="0">
                <a:latin typeface="Calibri"/>
                <a:cs typeface="Times New Roman"/>
              </a:rPr>
              <a:t>過去時態的禁止語氣是表達「不可以開始做動作」，而現在時態的禁止語氣則是表示「停止做動作」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pPr lvl="1"/>
            <a:r>
              <a:rPr lang="zh-TW" altLang="zh-TW" sz="2200" dirty="0">
                <a:solidFill>
                  <a:srgbClr val="FF0000"/>
                </a:solidFill>
                <a:latin typeface="Calibri"/>
                <a:cs typeface="Times New Roman"/>
              </a:rPr>
              <a:t>太</a:t>
            </a:r>
            <a:r>
              <a:rPr lang="en-US" altLang="zh-TW" sz="2200" dirty="0">
                <a:solidFill>
                  <a:srgbClr val="FF0000"/>
                </a:solidFill>
                <a:latin typeface="Calibri"/>
                <a:cs typeface="Times New Roman"/>
              </a:rPr>
              <a:t>1</a:t>
            </a:r>
            <a:r>
              <a:rPr lang="zh-TW" altLang="zh-TW" sz="2200" dirty="0">
                <a:solidFill>
                  <a:srgbClr val="FF0000"/>
                </a:solidFill>
                <a:latin typeface="Calibri"/>
                <a:cs typeface="Times New Roman"/>
              </a:rPr>
              <a:t>：</a:t>
            </a:r>
            <a:r>
              <a:rPr lang="en-US" altLang="zh-TW" sz="2200" dirty="0">
                <a:solidFill>
                  <a:srgbClr val="FF0000"/>
                </a:solidFill>
                <a:latin typeface="Calibri"/>
                <a:cs typeface="Times New Roman"/>
              </a:rPr>
              <a:t>20 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mh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. </a:t>
            </a:r>
            <a:r>
              <a:rPr lang="en-US" altLang="zh-TW" b="1" kern="0" dirty="0" err="1">
                <a:solidFill>
                  <a:srgbClr val="FF0000"/>
                </a:solidFill>
                <a:latin typeface="Bwgrkl"/>
                <a:cs typeface="Bwgrkl"/>
              </a:rPr>
              <a:t>fobhqh</a:t>
            </a:r>
            <a:r>
              <a:rPr lang="en-US" altLang="zh-TW" b="1" kern="0" dirty="0">
                <a:solidFill>
                  <a:srgbClr val="FF0000"/>
                </a:solidFill>
                <a:latin typeface="Bwgrkl"/>
                <a:cs typeface="Bwgrkl"/>
              </a:rPr>
              <a:t>/|j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paralabei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/n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Mari,an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th.n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gunai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/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ka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,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sou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zh-TW" altLang="zh-TW" sz="2200" kern="0" dirty="0">
                <a:latin typeface="Bwgrkl"/>
                <a:cs typeface="Bwgrkl"/>
              </a:rPr>
              <a:t>絕對不可害怕娶馬利亞為你的妻</a:t>
            </a:r>
            <a:r>
              <a:rPr lang="zh-TW" altLang="zh-TW" sz="2200" kern="0" dirty="0" smtClean="0">
                <a:latin typeface="Bwgrkl"/>
                <a:cs typeface="Bwgrkl"/>
              </a:rPr>
              <a:t>！</a:t>
            </a:r>
            <a:endParaRPr lang="en-US" altLang="zh-TW" sz="2200" kern="0" dirty="0" smtClean="0">
              <a:latin typeface="Bwgrkl"/>
              <a:cs typeface="Bwgrkl"/>
            </a:endParaRPr>
          </a:p>
          <a:p>
            <a:pPr lvl="1"/>
            <a:r>
              <a:rPr lang="zh-TW" altLang="zh-TW" sz="2200" kern="0" dirty="0">
                <a:solidFill>
                  <a:srgbClr val="FF0000"/>
                </a:solidFill>
                <a:latin typeface="Bwgrkl"/>
                <a:cs typeface="Bwgrkl"/>
              </a:rPr>
              <a:t>約</a:t>
            </a:r>
            <a:r>
              <a:rPr lang="en-US" altLang="zh-TW" sz="2200" kern="0" dirty="0">
                <a:solidFill>
                  <a:srgbClr val="FF0000"/>
                </a:solidFill>
                <a:latin typeface="Bwgrkl"/>
                <a:cs typeface="Bwgrkl"/>
              </a:rPr>
              <a:t>10</a:t>
            </a:r>
            <a:r>
              <a:rPr lang="zh-TW" altLang="zh-TW" sz="2200" kern="0" dirty="0">
                <a:solidFill>
                  <a:srgbClr val="FF0000"/>
                </a:solidFill>
                <a:latin typeface="Bwgrkl"/>
                <a:cs typeface="Bwgrkl"/>
              </a:rPr>
              <a:t>：</a:t>
            </a:r>
            <a:r>
              <a:rPr lang="en-US" altLang="zh-TW" sz="2200" kern="0" dirty="0">
                <a:solidFill>
                  <a:srgbClr val="FF0000"/>
                </a:solidFill>
                <a:latin typeface="Bwgrkl"/>
                <a:cs typeface="Bwgrkl"/>
              </a:rPr>
              <a:t>37 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eiv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ouv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poiw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/ ta.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e;rga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tou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/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patro,j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mou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(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mh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. </a:t>
            </a:r>
            <a:r>
              <a:rPr lang="en-US" altLang="zh-TW" b="1" kern="0" dirty="0" err="1">
                <a:solidFill>
                  <a:srgbClr val="FF0000"/>
                </a:solidFill>
                <a:latin typeface="Bwgrkl"/>
                <a:cs typeface="Bwgrkl"/>
              </a:rPr>
              <a:t>pisteu,ete</a:t>
            </a:r>
            <a:r>
              <a:rPr lang="en-US" altLang="zh-TW" kern="0" dirty="0">
                <a:solidFill>
                  <a:srgbClr val="FF0000"/>
                </a:solidFill>
                <a:latin typeface="Bwgrkl"/>
                <a:cs typeface="Bwgrkl"/>
              </a:rPr>
              <a:t>, </a:t>
            </a:r>
            <a:r>
              <a:rPr lang="en-US" altLang="zh-TW" kern="0" dirty="0" err="1">
                <a:solidFill>
                  <a:srgbClr val="FF0000"/>
                </a:solidFill>
                <a:latin typeface="Bwgrkl"/>
                <a:cs typeface="Bwgrkl"/>
              </a:rPr>
              <a:t>moi</a:t>
            </a:r>
            <a:r>
              <a:rPr lang="en-US" altLang="zh-TW" sz="2200" kern="0" dirty="0">
                <a:solidFill>
                  <a:srgbClr val="FF0000"/>
                </a:solidFill>
                <a:latin typeface="Bwgrkl"/>
                <a:cs typeface="Bwgrkl"/>
              </a:rPr>
              <a:t> </a:t>
            </a:r>
            <a:r>
              <a:rPr lang="en-US" altLang="zh-TW" sz="2200" kern="0" dirty="0">
                <a:latin typeface="Bwgrkl"/>
                <a:cs typeface="Bwgrkl"/>
              </a:rPr>
              <a:t> </a:t>
            </a:r>
            <a:r>
              <a:rPr lang="zh-TW" altLang="zh-TW" sz="2200" kern="0" dirty="0">
                <a:latin typeface="Bwgrkl"/>
                <a:cs typeface="Bwgrkl"/>
              </a:rPr>
              <a:t>我若不做我父的事工，你們絕對不會（繼續）相信我</a:t>
            </a:r>
            <a:endParaRPr lang="en-US" altLang="zh-TW" dirty="0" smtClean="0"/>
          </a:p>
          <a:p>
            <a:r>
              <a:rPr lang="en-US" altLang="zh-TW" dirty="0" smtClean="0"/>
              <a:t>McKay Rule:</a:t>
            </a:r>
            <a:r>
              <a:rPr lang="zh-TW" altLang="en-US" dirty="0" smtClean="0"/>
              <a:t> </a:t>
            </a:r>
            <a:r>
              <a:rPr lang="zh-TW" altLang="zh-TW" dirty="0" smtClean="0">
                <a:latin typeface="Calibri"/>
                <a:cs typeface="Times New Roman"/>
              </a:rPr>
              <a:t>過去</a:t>
            </a:r>
            <a:r>
              <a:rPr lang="zh-TW" altLang="zh-TW" dirty="0">
                <a:latin typeface="Calibri"/>
                <a:cs typeface="Times New Roman"/>
              </a:rPr>
              <a:t>時態的命令語氣，是表示（不）要去完成一整個動作；而現在時態的命令語氣，則是表示要持續做一個動作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r>
              <a:rPr lang="zh-TW" altLang="zh-TW" dirty="0">
                <a:latin typeface="Calibri"/>
                <a:cs typeface="Times New Roman"/>
              </a:rPr>
              <a:t>翻譯成中文時，其實不太容易看出這個分別，也不需要把時態的差異翻譯出來。主要看上下文和文句本身，是否在表達一種命令、律法、或應許</a:t>
            </a:r>
            <a:r>
              <a:rPr lang="zh-TW" altLang="zh-TW" dirty="0" smtClean="0">
                <a:latin typeface="Calibri"/>
                <a:cs typeface="Times New Roman"/>
              </a:rPr>
              <a:t>。</a:t>
            </a:r>
            <a:endParaRPr lang="en-US" altLang="zh-TW" dirty="0" smtClean="0">
              <a:latin typeface="Calibri"/>
              <a:cs typeface="Times New Roman"/>
            </a:endParaRPr>
          </a:p>
          <a:p>
            <a:pPr lvl="1"/>
            <a:r>
              <a:rPr lang="zh-TW" altLang="zh-TW" sz="2200" kern="0" dirty="0">
                <a:latin typeface="Bwgrkl"/>
                <a:cs typeface="Bwgrkl"/>
              </a:rPr>
              <a:t>約</a:t>
            </a:r>
            <a:r>
              <a:rPr lang="en-US" altLang="zh-TW" sz="2200" kern="0" dirty="0">
                <a:latin typeface="Bwgrkl"/>
                <a:cs typeface="Bwgrkl"/>
              </a:rPr>
              <a:t>5</a:t>
            </a:r>
            <a:r>
              <a:rPr lang="zh-TW" altLang="zh-TW" sz="2200" kern="0" dirty="0">
                <a:latin typeface="Bwgrkl"/>
                <a:cs typeface="Bwgrkl"/>
              </a:rPr>
              <a:t>：</a:t>
            </a:r>
            <a:r>
              <a:rPr lang="en-US" altLang="zh-TW" sz="2200" kern="0" dirty="0">
                <a:latin typeface="Bwgrkl"/>
                <a:cs typeface="Bwgrkl"/>
              </a:rPr>
              <a:t>8 </a:t>
            </a:r>
            <a:r>
              <a:rPr lang="en-US" altLang="zh-TW" sz="2200" b="1" kern="0" dirty="0">
                <a:latin typeface="Bwgrkl"/>
                <a:cs typeface="Bwgrkl"/>
              </a:rPr>
              <a:t> </a:t>
            </a:r>
            <a:r>
              <a:rPr lang="en-US" altLang="zh-TW" b="1" kern="0" dirty="0">
                <a:latin typeface="Bwgrkl"/>
                <a:cs typeface="Bwgrkl"/>
              </a:rPr>
              <a:t>a=</a:t>
            </a:r>
            <a:r>
              <a:rPr lang="en-US" altLang="zh-TW" b="1" kern="0" dirty="0" err="1">
                <a:latin typeface="Bwgrkl"/>
                <a:cs typeface="Bwgrkl"/>
              </a:rPr>
              <a:t>ron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to.n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kra,batto,n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kern="0" dirty="0" err="1">
                <a:latin typeface="Bwgrkl"/>
                <a:cs typeface="Bwgrkl"/>
              </a:rPr>
              <a:t>sou</a:t>
            </a:r>
            <a:r>
              <a:rPr lang="en-US" altLang="zh-TW" kern="0" dirty="0">
                <a:latin typeface="Bwgrkl"/>
                <a:cs typeface="Bwgrkl"/>
              </a:rPr>
              <a:t> kai. </a:t>
            </a:r>
            <a:r>
              <a:rPr lang="en-US" altLang="zh-TW" b="1" kern="0" dirty="0" err="1">
                <a:latin typeface="Bwgrkl"/>
                <a:cs typeface="Bwgrkl"/>
              </a:rPr>
              <a:t>peripa,tei</a:t>
            </a:r>
            <a:r>
              <a:rPr lang="en-US" altLang="zh-TW" kern="0" dirty="0">
                <a:latin typeface="Bwgrkl"/>
                <a:cs typeface="Bwgrkl"/>
              </a:rPr>
              <a:t> </a:t>
            </a:r>
            <a:r>
              <a:rPr lang="en-US" altLang="zh-TW" sz="2200" kern="0" dirty="0">
                <a:latin typeface="Bwgrkl"/>
                <a:cs typeface="Bwgrkl"/>
              </a:rPr>
              <a:t> </a:t>
            </a:r>
            <a:r>
              <a:rPr lang="zh-TW" altLang="zh-TW" sz="2200" kern="0" dirty="0">
                <a:latin typeface="Bwgrkl"/>
                <a:cs typeface="Bwgrkl"/>
              </a:rPr>
              <a:t>拿起你的墊被！走一走！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46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C000"/>
                </a:solidFill>
              </a:rPr>
              <a:t>恭喜您成為神學家！</a:t>
            </a:r>
            <a:endParaRPr lang="zh-TW" altLang="en-US" dirty="0">
              <a:solidFill>
                <a:srgbClr val="FFC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83568" y="458112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zh-TW" altLang="en-US" sz="7200" dirty="0">
                <a:solidFill>
                  <a:prstClr val="white"/>
                </a:solidFill>
              </a:rPr>
              <a:t>記得要有</a:t>
            </a:r>
            <a:r>
              <a:rPr lang="zh-TW" altLang="en-US" sz="7200" dirty="0">
                <a:solidFill>
                  <a:srgbClr val="FF0000"/>
                </a:solidFill>
              </a:rPr>
              <a:t>愛心</a:t>
            </a:r>
            <a:r>
              <a:rPr lang="zh-TW" altLang="en-US" sz="7200" dirty="0">
                <a:solidFill>
                  <a:prstClr val="white"/>
                </a:solidFill>
              </a:rPr>
              <a:t>喔！</a:t>
            </a:r>
            <a:endParaRPr lang="zh-TW" altLang="en-US" sz="7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2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課程進度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名詞</a:t>
            </a:r>
          </a:p>
          <a:p>
            <a:pPr lvl="0"/>
            <a:r>
              <a:rPr lang="zh-TW" altLang="zh-TW" dirty="0"/>
              <a:t>冠詞、形容詞、代名詞、介系詞</a:t>
            </a:r>
          </a:p>
          <a:p>
            <a:pPr lvl="0"/>
            <a:r>
              <a:rPr lang="zh-TW" altLang="zh-TW" dirty="0" smtClean="0"/>
              <a:t>動詞</a:t>
            </a:r>
            <a:r>
              <a:rPr lang="zh-TW" altLang="en-US" dirty="0" smtClean="0"/>
              <a:t>、</a:t>
            </a:r>
            <a:r>
              <a:rPr lang="zh-TW" altLang="zh-TW" dirty="0" smtClean="0"/>
              <a:t>不定</a:t>
            </a:r>
            <a:r>
              <a:rPr lang="zh-TW" altLang="zh-TW" dirty="0"/>
              <a:t>詞與分詞</a:t>
            </a:r>
          </a:p>
          <a:p>
            <a:r>
              <a:rPr lang="zh-TW" altLang="zh-TW" dirty="0"/>
              <a:t>句法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761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名詞（</a:t>
            </a:r>
            <a:r>
              <a:rPr lang="en-US" altLang="zh-TW" dirty="0" smtClean="0"/>
              <a:t>1/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57200"/>
            <a:r>
              <a:rPr lang="zh-TW" altLang="zh-TW" sz="3200" dirty="0" smtClean="0"/>
              <a:t>名詞</a:t>
            </a:r>
            <a:r>
              <a:rPr lang="zh-TW" altLang="en-US" sz="3200" dirty="0"/>
              <a:t>的</a:t>
            </a:r>
            <a:r>
              <a:rPr lang="zh-TW" altLang="zh-TW" sz="3200" dirty="0" smtClean="0"/>
              <a:t>五</a:t>
            </a:r>
            <a:r>
              <a:rPr lang="zh-TW" altLang="zh-TW" sz="3200" dirty="0"/>
              <a:t>種</a:t>
            </a:r>
            <a:r>
              <a:rPr lang="zh-TW" altLang="zh-TW" sz="3200" dirty="0" smtClean="0"/>
              <a:t>格</a:t>
            </a:r>
            <a:r>
              <a:rPr lang="zh-TW" altLang="en-US" sz="3200" dirty="0" smtClean="0"/>
              <a:t>（主格、所有格、直接受格、間接受格、呼格）</a:t>
            </a:r>
            <a:r>
              <a:rPr lang="zh-TW" altLang="zh-TW" sz="3200" dirty="0" smtClean="0"/>
              <a:t>各自有標準</a:t>
            </a:r>
            <a:r>
              <a:rPr lang="zh-TW" altLang="zh-TW" sz="3200" dirty="0"/>
              <a:t>的</a:t>
            </a:r>
            <a:r>
              <a:rPr lang="zh-TW" altLang="zh-TW" sz="3200" dirty="0" smtClean="0"/>
              <a:t>用法</a:t>
            </a:r>
            <a:endParaRPr lang="en-US" altLang="zh-TW" sz="3200" dirty="0" smtClean="0"/>
          </a:p>
          <a:p>
            <a:pPr marL="548640" indent="-457200"/>
            <a:r>
              <a:rPr lang="zh-TW" altLang="zh-TW" sz="3200" dirty="0" smtClean="0"/>
              <a:t>例外</a:t>
            </a:r>
            <a:r>
              <a:rPr lang="zh-TW" altLang="zh-TW" sz="3200" dirty="0"/>
              <a:t>的文法規則，多是因為作者想要強調某個字詞或</a:t>
            </a:r>
            <a:r>
              <a:rPr lang="zh-TW" altLang="zh-TW" sz="3200" dirty="0" smtClean="0"/>
              <a:t>觀念</a:t>
            </a:r>
            <a:endParaRPr lang="en-US" altLang="zh-TW" sz="3200" dirty="0" smtClean="0"/>
          </a:p>
          <a:p>
            <a:pPr marL="548640" indent="-457200"/>
            <a:r>
              <a:rPr lang="zh-TW" altLang="en-US" sz="3200" dirty="0" smtClean="0"/>
              <a:t>其他的</a:t>
            </a:r>
            <a:r>
              <a:rPr lang="zh-TW" altLang="zh-TW" sz="3200" dirty="0" smtClean="0"/>
              <a:t>例外</a:t>
            </a:r>
            <a:r>
              <a:rPr lang="zh-TW" altLang="en-US" sz="3200" dirty="0" smtClean="0"/>
              <a:t>規則</a:t>
            </a:r>
            <a:r>
              <a:rPr lang="zh-TW" altLang="zh-TW" sz="3200" dirty="0" smtClean="0"/>
              <a:t>，可能是受到當地語言</a:t>
            </a:r>
            <a:r>
              <a:rPr lang="zh-TW" altLang="zh-TW" sz="3200" dirty="0"/>
              <a:t>習慣的</a:t>
            </a:r>
            <a:r>
              <a:rPr lang="zh-TW" altLang="zh-TW" sz="3200" dirty="0" smtClean="0"/>
              <a:t>影響</a:t>
            </a:r>
            <a:endParaRPr lang="en-US" altLang="zh-TW" sz="3000" kern="100" dirty="0" smtClean="0">
              <a:latin typeface="+mn-ea"/>
              <a:cs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754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名詞：主格（</a:t>
            </a:r>
            <a:r>
              <a:rPr lang="en-US" altLang="zh-TW" dirty="0" smtClean="0"/>
              <a:t>2/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zh-TW" dirty="0"/>
              <a:t>「主詞」</a:t>
            </a:r>
            <a:r>
              <a:rPr lang="en-US" altLang="zh-TW" dirty="0"/>
              <a:t>(subject)</a:t>
            </a:r>
            <a:r>
              <a:rPr lang="zh-TW" altLang="zh-TW" dirty="0"/>
              <a:t>、述詞 </a:t>
            </a:r>
            <a:r>
              <a:rPr lang="en-US" altLang="zh-TW" dirty="0"/>
              <a:t>(predicate)</a:t>
            </a:r>
            <a:r>
              <a:rPr lang="zh-TW" altLang="zh-TW" dirty="0"/>
              <a:t>、以及同位詞</a:t>
            </a:r>
            <a:r>
              <a:rPr lang="en-US" altLang="zh-TW" dirty="0"/>
              <a:t>(apposition</a:t>
            </a:r>
            <a:r>
              <a:rPr lang="en-US" altLang="zh-TW" dirty="0" smtClean="0"/>
              <a:t>)</a:t>
            </a:r>
          </a:p>
          <a:p>
            <a:pPr>
              <a:spcAft>
                <a:spcPts val="0"/>
              </a:spcAft>
            </a:pPr>
            <a:r>
              <a:rPr lang="zh-TW" altLang="zh-TW" sz="2800" dirty="0" smtClean="0">
                <a:solidFill>
                  <a:srgbClr val="FF0000"/>
                </a:solidFill>
                <a:latin typeface="Calibri"/>
                <a:cs typeface="Arial"/>
              </a:rPr>
              <a:t>如何</a:t>
            </a:r>
            <a:r>
              <a:rPr lang="zh-TW" altLang="zh-TW" sz="2800" dirty="0">
                <a:solidFill>
                  <a:srgbClr val="FF0000"/>
                </a:solidFill>
                <a:latin typeface="Calibri"/>
                <a:cs typeface="Arial"/>
              </a:rPr>
              <a:t>區分主詞與述詞</a:t>
            </a:r>
            <a:r>
              <a:rPr lang="zh-TW" altLang="zh-TW" sz="2800" dirty="0" smtClean="0">
                <a:solidFill>
                  <a:srgbClr val="FF0000"/>
                </a:solidFill>
                <a:latin typeface="Calibri"/>
                <a:cs typeface="Arial"/>
              </a:rPr>
              <a:t>？</a:t>
            </a:r>
            <a:endParaRPr lang="en-US" altLang="zh-TW" sz="2800" dirty="0" smtClean="0">
              <a:solidFill>
                <a:srgbClr val="FF0000"/>
              </a:solidFill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代名詞（隱藏或顯出的）是</a:t>
            </a:r>
            <a:r>
              <a:rPr lang="zh-TW" altLang="zh-TW" dirty="0" smtClean="0">
                <a:latin typeface="Calibri"/>
                <a:cs typeface="Arial"/>
              </a:rPr>
              <a:t>主詞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太</a:t>
            </a:r>
            <a:r>
              <a:rPr lang="el-GR" altLang="zh-TW" dirty="0">
                <a:solidFill>
                  <a:srgbClr val="FF0000"/>
                </a:solidFill>
                <a:latin typeface="Calibri"/>
                <a:cs typeface="Arial"/>
              </a:rPr>
              <a:t>3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：</a:t>
            </a:r>
            <a:r>
              <a:rPr lang="el-GR" altLang="zh-TW" dirty="0">
                <a:solidFill>
                  <a:srgbClr val="FF0000"/>
                </a:solidFill>
                <a:latin typeface="Calibri"/>
                <a:cs typeface="Arial"/>
              </a:rPr>
              <a:t>17  </a:t>
            </a:r>
            <a:r>
              <a:rPr lang="en-US" altLang="zh-TW" dirty="0" err="1">
                <a:latin typeface="Bwgrkl"/>
              </a:rPr>
              <a:t>ou-to,j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evstin</a:t>
            </a:r>
            <a:r>
              <a:rPr lang="en-US" altLang="zh-TW" dirty="0">
                <a:latin typeface="Bwgrkl"/>
              </a:rPr>
              <a:t> o` </a:t>
            </a:r>
            <a:r>
              <a:rPr lang="en-US" altLang="zh-TW" dirty="0" err="1">
                <a:latin typeface="Bwgrkl"/>
              </a:rPr>
              <a:t>ui`o,j</a:t>
            </a:r>
            <a:r>
              <a:rPr lang="en-US" altLang="zh-TW" dirty="0">
                <a:latin typeface="Bwgrkl"/>
              </a:rPr>
              <a:t> </a:t>
            </a:r>
            <a:r>
              <a:rPr lang="en-US" altLang="zh-TW" dirty="0" err="1">
                <a:latin typeface="Bwgrkl"/>
              </a:rPr>
              <a:t>mou</a:t>
            </a:r>
            <a:r>
              <a:rPr lang="en-US" altLang="zh-TW" dirty="0">
                <a:latin typeface="Bwgrkl"/>
              </a:rPr>
              <a:t> o` </a:t>
            </a:r>
            <a:r>
              <a:rPr lang="en-US" altLang="zh-TW" dirty="0" err="1">
                <a:latin typeface="Bwgrkl"/>
              </a:rPr>
              <a:t>avgaphto,j</a:t>
            </a:r>
            <a:r>
              <a:rPr lang="en-US" altLang="zh-TW" dirty="0">
                <a:latin typeface="Bwgrkl"/>
              </a:rPr>
              <a:t>( </a:t>
            </a:r>
            <a:r>
              <a:rPr lang="en-US" altLang="zh-TW" dirty="0" err="1">
                <a:latin typeface="Bwgrkl"/>
              </a:rPr>
              <a:t>evn</a:t>
            </a:r>
            <a:r>
              <a:rPr lang="en-US" altLang="zh-TW" dirty="0">
                <a:latin typeface="Bwgrkl"/>
              </a:rPr>
              <a:t> w-| </a:t>
            </a:r>
            <a:r>
              <a:rPr lang="en-US" altLang="zh-TW" dirty="0" err="1" smtClean="0">
                <a:latin typeface="Bwgrkl"/>
              </a:rPr>
              <a:t>euvdo,khsa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這</a:t>
            </a:r>
            <a:r>
              <a:rPr lang="zh-TW" altLang="zh-TW" kern="0" dirty="0">
                <a:latin typeface="Times New Roman"/>
                <a:cs typeface="Times New Roman"/>
              </a:rPr>
              <a:t>是我的愛子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有冠詞的是</a:t>
            </a:r>
            <a:r>
              <a:rPr lang="zh-TW" altLang="zh-TW" dirty="0" smtClean="0">
                <a:latin typeface="Calibri"/>
                <a:cs typeface="Arial"/>
              </a:rPr>
              <a:t>主詞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約</a:t>
            </a:r>
            <a:r>
              <a:rPr lang="el-GR" altLang="zh-TW" dirty="0">
                <a:solidFill>
                  <a:srgbClr val="FF0000"/>
                </a:solidFill>
                <a:latin typeface="Calibri"/>
                <a:cs typeface="Arial"/>
              </a:rPr>
              <a:t>4</a:t>
            </a:r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：</a:t>
            </a:r>
            <a:r>
              <a:rPr lang="el-GR" altLang="zh-TW" dirty="0">
                <a:solidFill>
                  <a:srgbClr val="FF0000"/>
                </a:solidFill>
                <a:latin typeface="Calibri"/>
                <a:cs typeface="Arial"/>
              </a:rPr>
              <a:t>24  </a:t>
            </a:r>
            <a:r>
              <a:rPr lang="en-US" altLang="zh-TW" dirty="0" err="1">
                <a:latin typeface="Bwgrkl"/>
              </a:rPr>
              <a:t>pneu</a:t>
            </a:r>
            <a:r>
              <a:rPr lang="en-US" altLang="zh-TW" dirty="0">
                <a:latin typeface="Bwgrkl"/>
              </a:rPr>
              <a:t>/ma o` </a:t>
            </a:r>
            <a:r>
              <a:rPr lang="en-US" altLang="zh-TW" dirty="0" err="1" smtClean="0">
                <a:latin typeface="Bwgrkl"/>
              </a:rPr>
              <a:t>qeo,j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上帝</a:t>
            </a:r>
            <a:r>
              <a:rPr lang="zh-TW" altLang="zh-TW" kern="0" dirty="0">
                <a:latin typeface="Times New Roman"/>
                <a:cs typeface="Times New Roman"/>
              </a:rPr>
              <a:t>是靈（有靈性）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專有名詞是</a:t>
            </a:r>
            <a:r>
              <a:rPr lang="zh-TW" altLang="zh-TW" dirty="0" smtClean="0">
                <a:latin typeface="Calibri"/>
                <a:cs typeface="Arial"/>
              </a:rPr>
              <a:t>主詞</a:t>
            </a:r>
            <a:endParaRPr lang="en-US" altLang="zh-TW" dirty="0" smtClean="0">
              <a:latin typeface="Calibri"/>
              <a:cs typeface="Arial"/>
            </a:endParaRPr>
          </a:p>
          <a:p>
            <a:pPr lvl="1"/>
            <a:r>
              <a:rPr lang="zh-TW" altLang="zh-TW" dirty="0">
                <a:latin typeface="Calibri"/>
                <a:cs typeface="Arial"/>
              </a:rPr>
              <a:t>雅</a:t>
            </a:r>
            <a:r>
              <a:rPr lang="el-GR" altLang="zh-TW" dirty="0">
                <a:latin typeface="Calibri"/>
                <a:cs typeface="Arial"/>
              </a:rPr>
              <a:t> 5</a:t>
            </a:r>
            <a:r>
              <a:rPr lang="zh-TW" altLang="zh-TW" dirty="0">
                <a:latin typeface="Calibri"/>
                <a:cs typeface="Arial"/>
              </a:rPr>
              <a:t>：</a:t>
            </a:r>
            <a:r>
              <a:rPr lang="el-GR" altLang="zh-TW" dirty="0">
                <a:latin typeface="Calibri"/>
                <a:cs typeface="Arial"/>
              </a:rPr>
              <a:t>17  </a:t>
            </a:r>
            <a:r>
              <a:rPr lang="zh-TW" altLang="en-US" dirty="0" smtClean="0">
                <a:latin typeface="Calibri"/>
                <a:cs typeface="Arial"/>
              </a:rPr>
              <a:t> </a:t>
            </a:r>
            <a:r>
              <a:rPr lang="pt-BR" altLang="zh-TW" dirty="0">
                <a:latin typeface="Bwgrkl"/>
              </a:rPr>
              <a:t>VHli,aj a;nqrwpoj h=n o`moiopaqh.j h`mi/n</a:t>
            </a:r>
            <a:r>
              <a:rPr lang="zh-TW" altLang="zh-TW" kern="0" dirty="0" smtClean="0">
                <a:latin typeface="Times New Roman"/>
                <a:cs typeface="Times New Roman"/>
              </a:rPr>
              <a:t>以</a:t>
            </a:r>
            <a:r>
              <a:rPr lang="zh-TW" altLang="zh-TW" kern="0" dirty="0">
                <a:latin typeface="Times New Roman"/>
                <a:cs typeface="Times New Roman"/>
              </a:rPr>
              <a:t>利亞像我們一樣也是人</a:t>
            </a:r>
            <a:endParaRPr lang="en-US" altLang="zh-TW" dirty="0" smtClean="0">
              <a:latin typeface="Calibri"/>
              <a:cs typeface="Arial"/>
            </a:endParaRPr>
          </a:p>
          <a:p>
            <a:r>
              <a:rPr lang="zh-TW" altLang="zh-TW" dirty="0">
                <a:latin typeface="Calibri"/>
                <a:cs typeface="Arial"/>
              </a:rPr>
              <a:t>若兩個主格都有上述的特性，何者優先作為主詞</a:t>
            </a:r>
            <a:r>
              <a:rPr lang="zh-TW" altLang="zh-TW" dirty="0" smtClean="0">
                <a:latin typeface="Calibri"/>
                <a:cs typeface="Arial"/>
              </a:rPr>
              <a:t>？</a:t>
            </a:r>
            <a:r>
              <a:rPr lang="zh-TW" altLang="zh-TW" dirty="0">
                <a:latin typeface="Calibri"/>
                <a:cs typeface="Arial"/>
              </a:rPr>
              <a:t>以代名詞優先為</a:t>
            </a:r>
            <a:r>
              <a:rPr lang="zh-TW" altLang="zh-TW" dirty="0" smtClean="0">
                <a:latin typeface="Calibri"/>
                <a:cs typeface="Arial"/>
              </a:rPr>
              <a:t>主詞</a:t>
            </a:r>
            <a:r>
              <a:rPr lang="zh-TW" altLang="en-US" dirty="0" smtClean="0">
                <a:latin typeface="Calibri"/>
                <a:cs typeface="Arial"/>
              </a:rPr>
              <a:t>；</a:t>
            </a:r>
            <a:r>
              <a:rPr lang="zh-TW" altLang="zh-TW" dirty="0">
                <a:latin typeface="Calibri"/>
                <a:cs typeface="Arial"/>
              </a:rPr>
              <a:t>有冠詞的名詞和專有名詞，則依出現的順序而</a:t>
            </a:r>
            <a:r>
              <a:rPr lang="zh-TW" altLang="zh-TW" dirty="0" smtClean="0">
                <a:latin typeface="Calibri"/>
                <a:cs typeface="Arial"/>
              </a:rPr>
              <a:t>定</a:t>
            </a:r>
            <a:r>
              <a:rPr lang="zh-TW" altLang="en-US" dirty="0" smtClean="0">
                <a:latin typeface="Calibri"/>
                <a:cs typeface="Arial"/>
              </a:rPr>
              <a:t>。</a:t>
            </a:r>
            <a:endParaRPr lang="zh-TW" altLang="zh-TW" kern="100" dirty="0" smtClean="0">
              <a:latin typeface="Calibri"/>
              <a:cs typeface="Arial"/>
            </a:endParaRPr>
          </a:p>
          <a:p>
            <a:pPr lvl="1"/>
            <a:r>
              <a:rPr lang="zh-TW" altLang="zh-TW" dirty="0">
                <a:solidFill>
                  <a:srgbClr val="FF0000"/>
                </a:solidFill>
                <a:latin typeface="Calibri"/>
                <a:cs typeface="Arial"/>
              </a:rPr>
              <a:t>約</a:t>
            </a:r>
            <a:r>
              <a:rPr lang="el-GR" altLang="zh-TW" dirty="0">
                <a:solidFill>
                  <a:srgbClr val="FF0000"/>
                </a:solidFill>
                <a:latin typeface="Calibri"/>
                <a:cs typeface="Arial"/>
              </a:rPr>
              <a:t>1</a:t>
            </a:r>
            <a:r>
              <a:rPr lang="zh-TW" altLang="zh-TW" dirty="0" smtClean="0">
                <a:solidFill>
                  <a:srgbClr val="FF0000"/>
                </a:solidFill>
                <a:latin typeface="Calibri"/>
                <a:cs typeface="Arial"/>
              </a:rPr>
              <a:t>：</a:t>
            </a:r>
            <a:r>
              <a:rPr lang="en-US" altLang="zh-TW" dirty="0" smtClean="0">
                <a:solidFill>
                  <a:srgbClr val="FF0000"/>
                </a:solidFill>
                <a:latin typeface="Calibri"/>
                <a:cs typeface="Arial"/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  <a:latin typeface="Calibri"/>
                <a:cs typeface="Arial"/>
              </a:rPr>
              <a:t> </a:t>
            </a:r>
            <a:r>
              <a:rPr lang="en-US" altLang="zh-TW" dirty="0" err="1">
                <a:latin typeface="Bwgrkl"/>
              </a:rPr>
              <a:t>qeo.j</a:t>
            </a:r>
            <a:r>
              <a:rPr lang="en-US" altLang="zh-TW" dirty="0">
                <a:latin typeface="Bwgrkl"/>
              </a:rPr>
              <a:t> h=n o` </a:t>
            </a:r>
            <a:r>
              <a:rPr lang="en-US" altLang="zh-TW" dirty="0" err="1" smtClean="0">
                <a:latin typeface="Bwgrkl"/>
              </a:rPr>
              <a:t>lo,goj</a:t>
            </a:r>
            <a:r>
              <a:rPr lang="zh-TW" altLang="en-US" dirty="0" smtClean="0">
                <a:latin typeface="Bwgrkl"/>
              </a:rPr>
              <a:t> </a:t>
            </a:r>
            <a:r>
              <a:rPr lang="zh-TW" altLang="zh-TW" kern="0" dirty="0" smtClean="0">
                <a:latin typeface="Times New Roman"/>
                <a:cs typeface="Times New Roman"/>
              </a:rPr>
              <a:t>那</a:t>
            </a:r>
            <a:r>
              <a:rPr lang="zh-TW" altLang="zh-TW" kern="0" dirty="0">
                <a:latin typeface="Times New Roman"/>
                <a:cs typeface="Times New Roman"/>
              </a:rPr>
              <a:t>道一直是神（有神性）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588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名詞：主格</a:t>
            </a:r>
            <a:r>
              <a:rPr lang="zh-TW" altLang="en-US" dirty="0" smtClean="0">
                <a:solidFill>
                  <a:srgbClr val="04617B"/>
                </a:solidFill>
              </a:rPr>
              <a:t>（</a:t>
            </a:r>
            <a:r>
              <a:rPr lang="en-US" altLang="zh-TW" dirty="0" smtClean="0">
                <a:solidFill>
                  <a:srgbClr val="04617B"/>
                </a:solidFill>
              </a:rPr>
              <a:t>3/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0BD0D9"/>
              </a:buClr>
            </a:pPr>
            <a:r>
              <a:rPr lang="zh-TW" altLang="zh-TW" dirty="0" smtClean="0">
                <a:solidFill>
                  <a:prstClr val="black"/>
                </a:solidFill>
              </a:rPr>
              <a:t>「主詞」</a:t>
            </a:r>
            <a:r>
              <a:rPr lang="en-US" altLang="zh-TW" dirty="0" smtClean="0">
                <a:solidFill>
                  <a:prstClr val="black"/>
                </a:solidFill>
              </a:rPr>
              <a:t>(subject)</a:t>
            </a:r>
            <a:r>
              <a:rPr lang="zh-TW" altLang="en-US" dirty="0" smtClean="0">
                <a:solidFill>
                  <a:prstClr val="black"/>
                </a:solidFill>
              </a:rPr>
              <a:t>與</a:t>
            </a:r>
            <a:r>
              <a:rPr lang="zh-TW" altLang="zh-TW" dirty="0" smtClean="0">
                <a:solidFill>
                  <a:srgbClr val="FF0000"/>
                </a:solidFill>
              </a:rPr>
              <a:t>同位詞</a:t>
            </a:r>
            <a:r>
              <a:rPr lang="en-US" altLang="zh-TW" dirty="0" smtClean="0">
                <a:solidFill>
                  <a:prstClr val="black"/>
                </a:solidFill>
              </a:rPr>
              <a:t>(apposition</a:t>
            </a:r>
            <a:r>
              <a:rPr lang="en-US" altLang="zh-TW" dirty="0" smtClean="0">
                <a:solidFill>
                  <a:prstClr val="black"/>
                </a:solidFill>
              </a:rPr>
              <a:t>)</a:t>
            </a:r>
            <a:r>
              <a:rPr lang="zh-TW" altLang="en-US" dirty="0" smtClean="0">
                <a:solidFill>
                  <a:prstClr val="black"/>
                </a:solidFill>
              </a:rPr>
              <a:t>相等，有明顯或隱藏的</a:t>
            </a:r>
            <a:r>
              <a:rPr lang="zh-TW" altLang="zh-TW" sz="2800" dirty="0" smtClean="0">
                <a:solidFill>
                  <a:prstClr val="black"/>
                </a:solidFill>
                <a:latin typeface="Calibri"/>
                <a:cs typeface="Arial"/>
              </a:rPr>
              <a:t>「</a:t>
            </a:r>
            <a:r>
              <a:rPr lang="zh-TW" altLang="zh-TW" sz="2800" dirty="0" smtClean="0">
                <a:solidFill>
                  <a:prstClr val="black"/>
                </a:solidFill>
                <a:latin typeface="Calibri"/>
                <a:cs typeface="Arial"/>
              </a:rPr>
              <a:t>等同」</a:t>
            </a:r>
            <a:r>
              <a:rPr lang="en-US" altLang="zh-TW" sz="2800" dirty="0" smtClean="0">
                <a:solidFill>
                  <a:prstClr val="black"/>
                </a:solidFill>
                <a:latin typeface="Calibri"/>
                <a:cs typeface="Arial"/>
              </a:rPr>
              <a:t>(</a:t>
            </a:r>
            <a:r>
              <a:rPr lang="en-US" altLang="zh-TW" sz="2800" dirty="0" err="1" smtClean="0">
                <a:solidFill>
                  <a:prstClr val="black"/>
                </a:solidFill>
                <a:latin typeface="Calibri"/>
                <a:cs typeface="Arial"/>
              </a:rPr>
              <a:t>equative</a:t>
            </a:r>
            <a:r>
              <a:rPr lang="en-US" altLang="zh-TW" sz="2800" dirty="0" smtClean="0">
                <a:solidFill>
                  <a:prstClr val="black"/>
                </a:solidFill>
                <a:latin typeface="Calibri"/>
                <a:cs typeface="Arial"/>
              </a:rPr>
              <a:t>)</a:t>
            </a:r>
            <a:r>
              <a:rPr lang="zh-TW" altLang="zh-TW" sz="2800" dirty="0" smtClean="0">
                <a:solidFill>
                  <a:prstClr val="black"/>
                </a:solidFill>
                <a:latin typeface="Calibri"/>
                <a:cs typeface="Arial"/>
              </a:rPr>
              <a:t>動詞</a:t>
            </a:r>
            <a:r>
              <a:rPr lang="zh-TW" altLang="en-US" sz="2800" dirty="0" smtClean="0">
                <a:solidFill>
                  <a:prstClr val="black"/>
                </a:solidFill>
                <a:latin typeface="Calibri"/>
                <a:cs typeface="Arial"/>
              </a:rPr>
              <a:t>連接</a:t>
            </a:r>
            <a:r>
              <a:rPr lang="zh-TW" altLang="zh-TW" sz="2800" dirty="0" smtClean="0">
                <a:solidFill>
                  <a:prstClr val="black"/>
                </a:solidFill>
                <a:latin typeface="Calibri"/>
                <a:cs typeface="Arial"/>
              </a:rPr>
              <a:t>，</a:t>
            </a:r>
            <a:r>
              <a:rPr lang="en-US" altLang="zh-TW" sz="2800" dirty="0" smtClean="0">
                <a:solidFill>
                  <a:prstClr val="black"/>
                </a:solidFill>
                <a:latin typeface="Calibri"/>
                <a:cs typeface="Arial"/>
              </a:rPr>
              <a:t> </a:t>
            </a:r>
            <a:r>
              <a:rPr lang="zh-TW" altLang="zh-TW" sz="2800" dirty="0" smtClean="0">
                <a:solidFill>
                  <a:prstClr val="black"/>
                </a:solidFill>
                <a:latin typeface="Calibri"/>
                <a:cs typeface="Arial"/>
              </a:rPr>
              <a:t>如「是」</a:t>
            </a:r>
            <a:r>
              <a:rPr lang="en-US" altLang="zh-TW" sz="2800" dirty="0" err="1" smtClean="0">
                <a:solidFill>
                  <a:prstClr val="black"/>
                </a:solidFill>
                <a:latin typeface="Bwgrkl"/>
                <a:cs typeface="Arial"/>
              </a:rPr>
              <a:t>eivmi</a:t>
            </a:r>
            <a:r>
              <a:rPr lang="en-US" altLang="zh-TW" sz="2800" dirty="0" smtClean="0">
                <a:solidFill>
                  <a:prstClr val="black"/>
                </a:solidFill>
                <a:latin typeface="Bwgrkl"/>
                <a:cs typeface="Arial"/>
              </a:rPr>
              <a:t>,</a:t>
            </a:r>
          </a:p>
          <a:p>
            <a:pPr>
              <a:spcAft>
                <a:spcPts val="0"/>
              </a:spcAft>
            </a:pPr>
            <a:r>
              <a:rPr lang="zh-TW" altLang="zh-TW" sz="2800" dirty="0" smtClean="0">
                <a:latin typeface="Calibri"/>
                <a:cs typeface="Arial"/>
              </a:rPr>
              <a:t>一個主格可以作為另一個「實名詞」</a:t>
            </a:r>
            <a:r>
              <a:rPr lang="el-GR" altLang="zh-TW" sz="2800" dirty="0" smtClean="0">
                <a:latin typeface="Calibri"/>
                <a:cs typeface="Arial"/>
              </a:rPr>
              <a:t>(</a:t>
            </a:r>
            <a:r>
              <a:rPr lang="en-US" altLang="zh-TW" sz="2800" dirty="0" smtClean="0">
                <a:latin typeface="Calibri"/>
                <a:cs typeface="Arial"/>
              </a:rPr>
              <a:t>substantive</a:t>
            </a:r>
            <a:r>
              <a:rPr lang="el-GR" altLang="zh-TW" sz="2800" dirty="0" smtClean="0">
                <a:latin typeface="Calibri"/>
                <a:cs typeface="Arial"/>
              </a:rPr>
              <a:t>)</a:t>
            </a:r>
            <a:r>
              <a:rPr lang="zh-TW" altLang="zh-TW" sz="2800" dirty="0" smtClean="0">
                <a:latin typeface="Calibri"/>
                <a:cs typeface="Arial"/>
              </a:rPr>
              <a:t>主格的同位詞，有如形容詞</a:t>
            </a:r>
            <a:r>
              <a:rPr lang="zh-TW" altLang="en-US" sz="2800" dirty="0">
                <a:latin typeface="Calibri"/>
                <a:cs typeface="Arial"/>
              </a:rPr>
              <a:t>（太</a:t>
            </a:r>
            <a:r>
              <a:rPr lang="en-US" altLang="zh-TW" sz="2800" dirty="0">
                <a:latin typeface="Calibri"/>
                <a:cs typeface="Arial"/>
              </a:rPr>
              <a:t>3</a:t>
            </a:r>
            <a:r>
              <a:rPr lang="zh-TW" altLang="en-US" sz="2800" dirty="0">
                <a:latin typeface="Calibri"/>
                <a:cs typeface="Arial"/>
              </a:rPr>
              <a:t>：</a:t>
            </a:r>
            <a:r>
              <a:rPr lang="en-US" altLang="zh-TW" sz="2800" dirty="0">
                <a:latin typeface="Calibri"/>
                <a:cs typeface="Arial"/>
              </a:rPr>
              <a:t>1</a:t>
            </a:r>
            <a:r>
              <a:rPr lang="zh-TW" altLang="en-US" sz="2800" dirty="0" smtClean="0">
                <a:latin typeface="Calibri"/>
                <a:cs typeface="Arial"/>
              </a:rPr>
              <a:t>）</a:t>
            </a:r>
            <a:endParaRPr lang="en-US" altLang="zh-TW" sz="2800" dirty="0" smtClean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zh-TW" altLang="zh-TW" sz="2800" dirty="0"/>
              <a:t>主格另有五種文法功能：絕對的主格</a:t>
            </a:r>
            <a:r>
              <a:rPr lang="en-US" altLang="zh-TW" sz="2800" dirty="0"/>
              <a:t>(nominative absolute), </a:t>
            </a:r>
            <a:r>
              <a:rPr lang="zh-TW" altLang="zh-TW" sz="2800" dirty="0"/>
              <a:t>作為補語的主格</a:t>
            </a:r>
            <a:r>
              <a:rPr lang="en-US" altLang="zh-TW" sz="2800" dirty="0"/>
              <a:t>(pendent nominative), </a:t>
            </a:r>
            <a:r>
              <a:rPr lang="zh-TW" altLang="zh-TW" sz="2800" dirty="0"/>
              <a:t>獨立主格</a:t>
            </a:r>
            <a:r>
              <a:rPr lang="en-US" altLang="zh-TW" sz="2800" dirty="0"/>
              <a:t>(independent nominative), </a:t>
            </a:r>
            <a:r>
              <a:rPr lang="zh-TW" altLang="zh-TW" sz="2800" dirty="0"/>
              <a:t>使用刮號的主格</a:t>
            </a:r>
            <a:r>
              <a:rPr lang="en-US" altLang="zh-TW" sz="2800" dirty="0"/>
              <a:t>(parenthetic nominative), </a:t>
            </a:r>
            <a:r>
              <a:rPr lang="zh-TW" altLang="zh-TW" sz="2800" dirty="0"/>
              <a:t>在諺語裡面的主格</a:t>
            </a:r>
            <a:r>
              <a:rPr lang="en-US" altLang="zh-TW" sz="2800" dirty="0"/>
              <a:t>(nominative in proverbial expressions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r>
              <a:rPr lang="zh-TW" altLang="en-US" sz="2800" dirty="0" smtClean="0">
                <a:solidFill>
                  <a:srgbClr val="FF0000"/>
                </a:solidFill>
              </a:rPr>
              <a:t>忽略它們</a:t>
            </a:r>
            <a:r>
              <a:rPr lang="zh-TW" altLang="en-US" sz="2800" dirty="0" smtClean="0"/>
              <a:t>。</a:t>
            </a:r>
            <a:endParaRPr lang="en-US" altLang="zh-TW" sz="2800" dirty="0" smtClean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443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4617B"/>
                </a:solidFill>
              </a:rPr>
              <a:t>名詞</a:t>
            </a:r>
            <a:r>
              <a:rPr lang="zh-TW" altLang="en-US" dirty="0" smtClean="0">
                <a:solidFill>
                  <a:srgbClr val="04617B"/>
                </a:solidFill>
              </a:rPr>
              <a:t>：呼格（</a:t>
            </a:r>
            <a:r>
              <a:rPr lang="en-US" altLang="zh-TW" dirty="0" smtClean="0">
                <a:solidFill>
                  <a:srgbClr val="04617B"/>
                </a:solidFill>
              </a:rPr>
              <a:t>4/</a:t>
            </a:r>
            <a:r>
              <a:rPr lang="zh-TW" altLang="en-US" dirty="0">
                <a:solidFill>
                  <a:srgbClr val="04617B"/>
                </a:solidFill>
              </a:rPr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功能：呼叫某人、表示驚訝、或者當作同位詞。</a:t>
            </a:r>
          </a:p>
          <a:p>
            <a:r>
              <a:rPr lang="zh-TW" altLang="zh-TW" dirty="0"/>
              <a:t>翻譯成中文時，在呼格後面加上「啊！」或者就只是驚嘆號「！</a:t>
            </a:r>
            <a:r>
              <a:rPr lang="zh-TW" altLang="zh-TW" dirty="0" smtClean="0"/>
              <a:t>」</a:t>
            </a:r>
            <a:endParaRPr lang="en-US" altLang="zh-TW" dirty="0" smtClean="0"/>
          </a:p>
          <a:p>
            <a:pPr lvl="1"/>
            <a:r>
              <a:rPr lang="zh-TW" altLang="en-US" dirty="0"/>
              <a:t>例句：可</a:t>
            </a:r>
            <a:r>
              <a:rPr lang="en-US" altLang="zh-TW" dirty="0"/>
              <a:t>5</a:t>
            </a:r>
            <a:r>
              <a:rPr lang="zh-TW" altLang="en-US" dirty="0"/>
              <a:t>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 </a:t>
            </a:r>
            <a:r>
              <a:rPr lang="en-US" altLang="zh-TW" kern="0" dirty="0" err="1" smtClean="0">
                <a:latin typeface="Bwgrkl"/>
                <a:cs typeface="Bwgrkl"/>
              </a:rPr>
              <a:t>VIhsou</a:t>
            </a:r>
            <a:r>
              <a:rPr lang="en-US" altLang="zh-TW" kern="0" dirty="0">
                <a:latin typeface="Bwgrkl"/>
                <a:cs typeface="Bwgrkl"/>
              </a:rPr>
              <a:t>/ </a:t>
            </a:r>
            <a:r>
              <a:rPr lang="en-US" altLang="zh-TW" b="1" kern="0" dirty="0" err="1">
                <a:latin typeface="Bwgrkl"/>
                <a:cs typeface="Bwgrkl"/>
              </a:rPr>
              <a:t>ui`e</a:t>
            </a:r>
            <a:r>
              <a:rPr lang="en-US" altLang="zh-TW" kern="0" dirty="0">
                <a:latin typeface="Bwgrkl"/>
                <a:cs typeface="Bwgrkl"/>
              </a:rPr>
              <a:t>. </a:t>
            </a:r>
            <a:r>
              <a:rPr lang="en-US" altLang="zh-TW" kern="0" dirty="0" err="1">
                <a:latin typeface="Bwgrkl"/>
                <a:cs typeface="Bwgrkl"/>
              </a:rPr>
              <a:t>tou</a:t>
            </a:r>
            <a:r>
              <a:rPr lang="en-US" altLang="zh-TW" kern="0" dirty="0">
                <a:latin typeface="Bwgrkl"/>
                <a:cs typeface="Bwgrkl"/>
              </a:rPr>
              <a:t>/ </a:t>
            </a:r>
            <a:r>
              <a:rPr lang="en-US" altLang="zh-TW" kern="0" dirty="0" err="1">
                <a:latin typeface="Bwgrkl"/>
                <a:cs typeface="Bwgrkl"/>
              </a:rPr>
              <a:t>qeou</a:t>
            </a:r>
            <a:r>
              <a:rPr lang="en-US" altLang="zh-TW" kern="0" dirty="0">
                <a:latin typeface="Bwgrkl"/>
                <a:cs typeface="Bwgrkl"/>
              </a:rPr>
              <a:t>/ </a:t>
            </a:r>
            <a:r>
              <a:rPr lang="en-US" altLang="zh-TW" kern="0" dirty="0" err="1">
                <a:latin typeface="Bwgrkl"/>
                <a:cs typeface="Bwgrkl"/>
              </a:rPr>
              <a:t>tou</a:t>
            </a:r>
            <a:r>
              <a:rPr lang="en-US" altLang="zh-TW" kern="0" dirty="0">
                <a:latin typeface="Bwgrkl"/>
                <a:cs typeface="Bwgrkl"/>
              </a:rPr>
              <a:t>/ </a:t>
            </a:r>
            <a:r>
              <a:rPr lang="en-US" altLang="zh-TW" kern="0" dirty="0" err="1">
                <a:latin typeface="Bwgrkl"/>
                <a:cs typeface="Bwgrkl"/>
              </a:rPr>
              <a:t>u`yi,stou</a:t>
            </a:r>
            <a:r>
              <a:rPr lang="en-US" altLang="zh-TW" kern="0" dirty="0">
                <a:latin typeface="Times New Roman"/>
              </a:rPr>
              <a:t> </a:t>
            </a:r>
            <a:r>
              <a:rPr lang="en-US" altLang="zh-TW" sz="2200" kern="0" dirty="0">
                <a:latin typeface="Times New Roman"/>
              </a:rPr>
              <a:t> </a:t>
            </a:r>
            <a:r>
              <a:rPr lang="zh-TW" altLang="zh-TW" sz="2200" kern="0" dirty="0">
                <a:latin typeface="Times New Roman"/>
                <a:cs typeface="Times New Roman"/>
              </a:rPr>
              <a:t>耶穌！至高上帝的兒子！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61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6164</Words>
  <Application>Microsoft Office PowerPoint</Application>
  <PresentationFormat>如螢幕大小 (4:3)</PresentationFormat>
  <Paragraphs>272</Paragraphs>
  <Slides>48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49" baseType="lpstr">
      <vt:lpstr>流線</vt:lpstr>
      <vt:lpstr>中級聖經希臘文速成 （4小時）</vt:lpstr>
      <vt:lpstr>聖經希臘文沒落的原因</vt:lpstr>
      <vt:lpstr>學習中級希臘文法的必要性</vt:lpstr>
      <vt:lpstr>中級希臘文法學習密笈</vt:lpstr>
      <vt:lpstr>課程進度</vt:lpstr>
      <vt:lpstr>名詞（1/）</vt:lpstr>
      <vt:lpstr>名詞：主格（2/）</vt:lpstr>
      <vt:lpstr>名詞：主格（3/）</vt:lpstr>
      <vt:lpstr>名詞：呼格（4/）</vt:lpstr>
      <vt:lpstr>名詞：所有格（5/）</vt:lpstr>
      <vt:lpstr>名詞：所有格（6/）</vt:lpstr>
      <vt:lpstr>名詞：間接受格（7/）</vt:lpstr>
      <vt:lpstr>名詞：間接受格（8/）</vt:lpstr>
      <vt:lpstr>名詞：直接受格（9/）</vt:lpstr>
      <vt:lpstr>名詞：直接受格（10/）</vt:lpstr>
      <vt:lpstr>第二小時： 冠詞、形容詞、代名詞、介系詞</vt:lpstr>
      <vt:lpstr>《新標點和合本》的野史</vt:lpstr>
      <vt:lpstr>冠詞（1/）</vt:lpstr>
      <vt:lpstr>Colwell Rule （2/）</vt:lpstr>
      <vt:lpstr>Sharp’s Rule （3/）</vt:lpstr>
      <vt:lpstr>形容詞（4/）</vt:lpstr>
      <vt:lpstr>代名詞 （5/）</vt:lpstr>
      <vt:lpstr>介系詞 （6/）</vt:lpstr>
      <vt:lpstr>第三小時：動詞、分詞、不定詞</vt:lpstr>
      <vt:lpstr>聖經語言的進化論</vt:lpstr>
      <vt:lpstr>動詞的文法變化(1/)</vt:lpstr>
      <vt:lpstr>動詞：人稱與數(2/)</vt:lpstr>
      <vt:lpstr>動詞：語態Voice(3/)</vt:lpstr>
      <vt:lpstr>動詞：語氣Mood(3/)</vt:lpstr>
      <vt:lpstr>動詞：語氣(4/)</vt:lpstr>
      <vt:lpstr>動詞：時態Tense (5/)</vt:lpstr>
      <vt:lpstr>動詞：時態 (6/)</vt:lpstr>
      <vt:lpstr>動詞：時態 (7/)</vt:lpstr>
      <vt:lpstr>動詞：時態 (8/)</vt:lpstr>
      <vt:lpstr>動詞：時態 (9/)</vt:lpstr>
      <vt:lpstr>動詞：時態 (10/)</vt:lpstr>
      <vt:lpstr>動詞：不定詞(11/)</vt:lpstr>
      <vt:lpstr>動詞：不定詞(12/)</vt:lpstr>
      <vt:lpstr>動詞：分詞（13/）</vt:lpstr>
      <vt:lpstr>理性是感性的奴隸</vt:lpstr>
      <vt:lpstr>第四小時：句法（1/）</vt:lpstr>
      <vt:lpstr>第四小時：句法（2/）</vt:lpstr>
      <vt:lpstr>第四小時：句法（3/）</vt:lpstr>
      <vt:lpstr>第四小時：句法（4/）</vt:lpstr>
      <vt:lpstr>第四小時：句法（5/）</vt:lpstr>
      <vt:lpstr>第四小時：句法（6/）</vt:lpstr>
      <vt:lpstr>第四小時：句法（7/）</vt:lpstr>
      <vt:lpstr>恭喜您成為神學家！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中級希臘文速成4小時</dc:title>
  <dc:creator>user</dc:creator>
  <cp:lastModifiedBy>user</cp:lastModifiedBy>
  <cp:revision>52</cp:revision>
  <cp:lastPrinted>2015-05-04T05:35:24Z</cp:lastPrinted>
  <dcterms:created xsi:type="dcterms:W3CDTF">2015-04-24T03:51:00Z</dcterms:created>
  <dcterms:modified xsi:type="dcterms:W3CDTF">2015-05-04T05:35:27Z</dcterms:modified>
</cp:coreProperties>
</file>